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52"/>
  </p:notesMasterIdLst>
  <p:sldIdLst>
    <p:sldId id="633" r:id="rId2"/>
    <p:sldId id="639" r:id="rId3"/>
    <p:sldId id="640" r:id="rId4"/>
    <p:sldId id="645" r:id="rId5"/>
    <p:sldId id="646" r:id="rId6"/>
    <p:sldId id="647" r:id="rId7"/>
    <p:sldId id="649" r:id="rId8"/>
    <p:sldId id="641" r:id="rId9"/>
    <p:sldId id="642" r:id="rId10"/>
    <p:sldId id="643" r:id="rId11"/>
    <p:sldId id="634" r:id="rId12"/>
    <p:sldId id="650" r:id="rId13"/>
    <p:sldId id="669" r:id="rId14"/>
    <p:sldId id="670" r:id="rId15"/>
    <p:sldId id="671" r:id="rId16"/>
    <p:sldId id="672" r:id="rId17"/>
    <p:sldId id="673" r:id="rId18"/>
    <p:sldId id="674" r:id="rId19"/>
    <p:sldId id="675" r:id="rId20"/>
    <p:sldId id="676" r:id="rId21"/>
    <p:sldId id="677" r:id="rId22"/>
    <p:sldId id="678" r:id="rId23"/>
    <p:sldId id="679" r:id="rId24"/>
    <p:sldId id="690" r:id="rId25"/>
    <p:sldId id="691" r:id="rId26"/>
    <p:sldId id="693" r:id="rId27"/>
    <p:sldId id="694" r:id="rId28"/>
    <p:sldId id="732" r:id="rId29"/>
    <p:sldId id="728" r:id="rId30"/>
    <p:sldId id="729" r:id="rId31"/>
    <p:sldId id="730" r:id="rId32"/>
    <p:sldId id="692" r:id="rId33"/>
    <p:sldId id="726" r:id="rId34"/>
    <p:sldId id="695" r:id="rId35"/>
    <p:sldId id="696" r:id="rId36"/>
    <p:sldId id="731" r:id="rId37"/>
    <p:sldId id="697" r:id="rId38"/>
    <p:sldId id="698" r:id="rId39"/>
    <p:sldId id="704" r:id="rId40"/>
    <p:sldId id="708" r:id="rId41"/>
    <p:sldId id="716" r:id="rId42"/>
    <p:sldId id="771" r:id="rId43"/>
    <p:sldId id="662" r:id="rId44"/>
    <p:sldId id="718" r:id="rId45"/>
    <p:sldId id="720" r:id="rId46"/>
    <p:sldId id="721" r:id="rId47"/>
    <p:sldId id="722" r:id="rId48"/>
    <p:sldId id="724" r:id="rId49"/>
    <p:sldId id="742" r:id="rId50"/>
    <p:sldId id="775" r:id="rId51"/>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7"/>
    <p:restoredTop sz="85104"/>
  </p:normalViewPr>
  <p:slideViewPr>
    <p:cSldViewPr snapToGrid="0" snapToObjects="1">
      <p:cViewPr>
        <p:scale>
          <a:sx n="74" d="100"/>
          <a:sy n="74" d="100"/>
        </p:scale>
        <p:origin x="59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A64B16-31D4-5C4D-A0A5-A45F8F6E1943}"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CA327A6-F20A-EC40-A1E6-8E39DA4C1515}">
      <dgm:prSet phldrT="[Texto]"/>
      <dgm:spPr>
        <a:solidFill>
          <a:schemeClr val="accent2"/>
        </a:solidFill>
      </dgm:spPr>
      <dgm:t>
        <a:bodyPr/>
        <a:lstStyle/>
        <a:p>
          <a:r>
            <a:rPr lang="en-US" dirty="0" smtClean="0"/>
            <a:t>Data source</a:t>
          </a:r>
          <a:endParaRPr lang="en-US" dirty="0"/>
        </a:p>
      </dgm:t>
    </dgm:pt>
    <dgm:pt modelId="{E94C16EF-482D-1A4C-A3D1-C45E0644C873}" type="parTrans" cxnId="{E72CEE16-A58F-C94A-A1DD-54A744CD0571}">
      <dgm:prSet/>
      <dgm:spPr/>
      <dgm:t>
        <a:bodyPr/>
        <a:lstStyle/>
        <a:p>
          <a:endParaRPr lang="en-US"/>
        </a:p>
      </dgm:t>
    </dgm:pt>
    <dgm:pt modelId="{9FE61A21-B5A3-4344-83DA-5BE2C6754492}" type="sibTrans" cxnId="{E72CEE16-A58F-C94A-A1DD-54A744CD0571}">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D251D1C3-BCF3-574C-B36B-0280AB5D20CE}">
      <dgm:prSet phldrT="[Texto]"/>
      <dgm:spPr>
        <a:solidFill>
          <a:schemeClr val="accent2"/>
        </a:solidFill>
      </dgm:spPr>
      <dgm:t>
        <a:bodyPr/>
        <a:lstStyle/>
        <a:p>
          <a:r>
            <a:rPr lang="en-US" dirty="0" smtClean="0"/>
            <a:t>Preprocessed data</a:t>
          </a:r>
          <a:endParaRPr lang="en-US" dirty="0"/>
        </a:p>
      </dgm:t>
    </dgm:pt>
    <dgm:pt modelId="{5F931ED5-E6EC-C74A-9933-4E2C4C5AA135}" type="parTrans" cxnId="{C7E335A7-2C75-8248-A282-85123512D9CC}">
      <dgm:prSet/>
      <dgm:spPr/>
      <dgm:t>
        <a:bodyPr/>
        <a:lstStyle/>
        <a:p>
          <a:endParaRPr lang="en-US"/>
        </a:p>
      </dgm:t>
    </dgm:pt>
    <dgm:pt modelId="{91EA9FA8-F469-FE45-8CA3-8943A440C63F}" type="sibTrans" cxnId="{C7E335A7-2C75-8248-A282-85123512D9CC}">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4559539E-B6CB-E041-8700-C442AAA16AF4}">
      <dgm:prSet phldrT="[Texto]"/>
      <dgm:spPr>
        <a:solidFill>
          <a:schemeClr val="accent2"/>
        </a:solidFill>
      </dgm:spPr>
      <dgm:t>
        <a:bodyPr/>
        <a:lstStyle/>
        <a:p>
          <a:r>
            <a:rPr lang="en-US" dirty="0" smtClean="0"/>
            <a:t>Patterns</a:t>
          </a:r>
          <a:endParaRPr lang="en-US" dirty="0"/>
        </a:p>
      </dgm:t>
    </dgm:pt>
    <dgm:pt modelId="{EF38B26E-D19B-6F43-A875-48360904D77D}" type="parTrans" cxnId="{A865AEE0-3E28-B740-BE8E-33861D3BF58E}">
      <dgm:prSet/>
      <dgm:spPr/>
      <dgm:t>
        <a:bodyPr/>
        <a:lstStyle/>
        <a:p>
          <a:endParaRPr lang="en-US"/>
        </a:p>
      </dgm:t>
    </dgm:pt>
    <dgm:pt modelId="{DE99A5E4-A1EE-4E4A-9B0C-35CF00DF2ECC}" type="sibTrans" cxnId="{A865AEE0-3E28-B740-BE8E-33861D3BF58E}">
      <dgm:prSet/>
      <dgm:spPr/>
      <dgm:t>
        <a:bodyPr/>
        <a:lstStyle/>
        <a:p>
          <a:endParaRPr lang="en-US"/>
        </a:p>
      </dgm:t>
    </dgm:pt>
    <dgm:pt modelId="{B151BC3C-56CB-AC46-9CDC-7E31CC210B66}">
      <dgm:prSet/>
      <dgm:spPr>
        <a:solidFill>
          <a:schemeClr val="accent2"/>
        </a:solidFill>
      </dgm:spPr>
      <dgm:t>
        <a:bodyPr/>
        <a:lstStyle/>
        <a:p>
          <a:r>
            <a:rPr lang="en-US" dirty="0" smtClean="0"/>
            <a:t>Data</a:t>
          </a:r>
          <a:endParaRPr lang="en-US" dirty="0"/>
        </a:p>
      </dgm:t>
    </dgm:pt>
    <dgm:pt modelId="{FEDFA8AB-7F18-AB42-9D38-B6F391EFDBCB}" type="parTrans" cxnId="{168DE928-0E2A-0B4A-B921-A24448F5335D}">
      <dgm:prSet/>
      <dgm:spPr/>
      <dgm:t>
        <a:bodyPr/>
        <a:lstStyle/>
        <a:p>
          <a:endParaRPr lang="en-US"/>
        </a:p>
      </dgm:t>
    </dgm:pt>
    <dgm:pt modelId="{EB60F24C-026A-464B-9C85-901922CEB8EE}" type="sibTrans" cxnId="{168DE928-0E2A-0B4A-B921-A24448F5335D}">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CAEA2E77-ADA4-A04B-80C9-82B520BE46D5}">
      <dgm:prSet/>
      <dgm:spPr>
        <a:solidFill>
          <a:schemeClr val="accent2"/>
        </a:solidFill>
      </dgm:spPr>
      <dgm:t>
        <a:bodyPr/>
        <a:lstStyle/>
        <a:p>
          <a:r>
            <a:rPr lang="en-US" dirty="0" smtClean="0"/>
            <a:t>Target data</a:t>
          </a:r>
          <a:endParaRPr lang="en-US" dirty="0"/>
        </a:p>
      </dgm:t>
    </dgm:pt>
    <dgm:pt modelId="{587E93DC-D9A5-2347-A154-EF6781EE1915}" type="parTrans" cxnId="{7429DB19-3929-AB48-9241-90E50A7D8641}">
      <dgm:prSet/>
      <dgm:spPr/>
      <dgm:t>
        <a:bodyPr/>
        <a:lstStyle/>
        <a:p>
          <a:endParaRPr lang="en-US"/>
        </a:p>
      </dgm:t>
    </dgm:pt>
    <dgm:pt modelId="{88977141-0371-E440-9470-8B3495F0B172}" type="sibTrans" cxnId="{7429DB19-3929-AB48-9241-90E50A7D8641}">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B39F7D1C-5B84-1E4E-8029-D692D07D3D02}">
      <dgm:prSet phldrT="[Texto]"/>
      <dgm:spPr>
        <a:solidFill>
          <a:schemeClr val="accent2"/>
        </a:solidFill>
      </dgm:spPr>
    </dgm:pt>
    <dgm:pt modelId="{F7422D2B-88A7-0D4C-9858-5311DD391DF8}" type="parTrans" cxnId="{958F1A28-70AB-0D4B-A3C4-F117684DBC46}">
      <dgm:prSet/>
      <dgm:spPr/>
      <dgm:t>
        <a:bodyPr/>
        <a:lstStyle/>
        <a:p>
          <a:endParaRPr lang="en-US"/>
        </a:p>
      </dgm:t>
    </dgm:pt>
    <dgm:pt modelId="{8E1881E4-83E3-734D-86F2-42F98DC44C9F}" type="sibTrans" cxnId="{958F1A28-70AB-0D4B-A3C4-F117684DBC46}">
      <dgm:prSet/>
      <dgm:spPr/>
      <dgm:t>
        <a:bodyPr/>
        <a:lstStyle/>
        <a:p>
          <a:endParaRPr lang="en-US"/>
        </a:p>
      </dgm:t>
    </dgm:pt>
    <dgm:pt modelId="{A005DDF4-2B00-8247-93CB-E9EFE2E39B04}">
      <dgm:prSet phldrT="[Texto]" custScaleY="66488" custLinFactNeighborX="4" custLinFactNeighborY="4510"/>
      <dgm:spPr>
        <a:solidFill>
          <a:schemeClr val="accent2"/>
        </a:solidFill>
      </dgm:spPr>
    </dgm:pt>
    <dgm:pt modelId="{C74F1A79-EB3F-0B49-BB57-0411D8935EA6}" type="parTrans" cxnId="{A5C509B9-4E09-C24B-BD68-AD046A6F6216}">
      <dgm:prSet/>
      <dgm:spPr/>
      <dgm:t>
        <a:bodyPr/>
        <a:lstStyle/>
        <a:p>
          <a:endParaRPr lang="en-US"/>
        </a:p>
      </dgm:t>
    </dgm:pt>
    <dgm:pt modelId="{5EAB80FE-6FF9-FA42-B3E4-D1E6201FE66B}" type="sibTrans" cxnId="{A5C509B9-4E09-C24B-BD68-AD046A6F6216}">
      <dgm:prSet/>
      <dgm:spPr/>
      <dgm:t>
        <a:bodyPr/>
        <a:lstStyle/>
        <a:p>
          <a:endParaRPr lang="en-US"/>
        </a:p>
      </dgm:t>
    </dgm:pt>
    <dgm:pt modelId="{B847A249-FAB3-6F4F-A616-7881C5153894}" type="pres">
      <dgm:prSet presAssocID="{25A64B16-31D4-5C4D-A0A5-A45F8F6E1943}" presName="outerComposite" presStyleCnt="0">
        <dgm:presLayoutVars>
          <dgm:chMax val="5"/>
          <dgm:dir/>
          <dgm:resizeHandles val="exact"/>
        </dgm:presLayoutVars>
      </dgm:prSet>
      <dgm:spPr/>
      <dgm:t>
        <a:bodyPr/>
        <a:lstStyle/>
        <a:p>
          <a:endParaRPr lang="en-US"/>
        </a:p>
      </dgm:t>
    </dgm:pt>
    <dgm:pt modelId="{92CCDFC8-FA7A-DF4B-B1EF-B340B8620635}" type="pres">
      <dgm:prSet presAssocID="{25A64B16-31D4-5C4D-A0A5-A45F8F6E1943}" presName="dummyMaxCanvas" presStyleCnt="0">
        <dgm:presLayoutVars/>
      </dgm:prSet>
      <dgm:spPr/>
    </dgm:pt>
    <dgm:pt modelId="{F5D72006-9264-F14E-87D7-5D799265EFC6}" type="pres">
      <dgm:prSet presAssocID="{25A64B16-31D4-5C4D-A0A5-A45F8F6E1943}" presName="FiveNodes_1" presStyleLbl="node1" presStyleIdx="0" presStyleCnt="5" custScaleY="62050">
        <dgm:presLayoutVars>
          <dgm:bulletEnabled val="1"/>
        </dgm:presLayoutVars>
      </dgm:prSet>
      <dgm:spPr/>
      <dgm:t>
        <a:bodyPr/>
        <a:lstStyle/>
        <a:p>
          <a:endParaRPr lang="en-US"/>
        </a:p>
      </dgm:t>
    </dgm:pt>
    <dgm:pt modelId="{E7D96C88-E094-8C4B-93CA-F35389B7A765}" type="pres">
      <dgm:prSet presAssocID="{25A64B16-31D4-5C4D-A0A5-A45F8F6E1943}" presName="FiveNodes_2" presStyleLbl="node1" presStyleIdx="1" presStyleCnt="5" custScaleY="68797" custLinFactNeighborX="-548" custLinFactNeighborY="-14037">
        <dgm:presLayoutVars>
          <dgm:bulletEnabled val="1"/>
        </dgm:presLayoutVars>
      </dgm:prSet>
      <dgm:spPr/>
      <dgm:t>
        <a:bodyPr/>
        <a:lstStyle/>
        <a:p>
          <a:endParaRPr lang="en-US"/>
        </a:p>
      </dgm:t>
    </dgm:pt>
    <dgm:pt modelId="{78399A50-10ED-AE45-86E7-5AC8806AA52D}" type="pres">
      <dgm:prSet presAssocID="{25A64B16-31D4-5C4D-A0A5-A45F8F6E1943}" presName="FiveNodes_3" presStyleLbl="node1" presStyleIdx="2" presStyleCnt="5" custScaleY="62014" custLinFactNeighborX="-1089" custLinFactNeighborY="-27621">
        <dgm:presLayoutVars>
          <dgm:bulletEnabled val="1"/>
        </dgm:presLayoutVars>
      </dgm:prSet>
      <dgm:spPr/>
      <dgm:t>
        <a:bodyPr/>
        <a:lstStyle/>
        <a:p>
          <a:endParaRPr lang="en-US"/>
        </a:p>
      </dgm:t>
    </dgm:pt>
    <dgm:pt modelId="{BFFCB531-1736-4946-8C9D-DBDC92597A24}" type="pres">
      <dgm:prSet presAssocID="{25A64B16-31D4-5C4D-A0A5-A45F8F6E1943}" presName="FiveNodes_4" presStyleLbl="node1" presStyleIdx="3" presStyleCnt="5" custScaleY="59649" custLinFactNeighborX="-1685" custLinFactNeighborY="-29951">
        <dgm:presLayoutVars>
          <dgm:bulletEnabled val="1"/>
        </dgm:presLayoutVars>
      </dgm:prSet>
      <dgm:spPr/>
      <dgm:t>
        <a:bodyPr/>
        <a:lstStyle/>
        <a:p>
          <a:endParaRPr lang="en-US"/>
        </a:p>
      </dgm:t>
    </dgm:pt>
    <dgm:pt modelId="{8FBDAC5E-1087-EC4F-A946-194859F40EBC}" type="pres">
      <dgm:prSet presAssocID="{25A64B16-31D4-5C4D-A0A5-A45F8F6E1943}" presName="FiveNodes_5" presStyleLbl="node1" presStyleIdx="4" presStyleCnt="5" custScaleY="66488" custLinFactNeighborX="-4049" custLinFactNeighborY="-35144">
        <dgm:presLayoutVars>
          <dgm:bulletEnabled val="1"/>
        </dgm:presLayoutVars>
      </dgm:prSet>
      <dgm:spPr/>
      <dgm:t>
        <a:bodyPr/>
        <a:lstStyle/>
        <a:p>
          <a:endParaRPr lang="en-US"/>
        </a:p>
      </dgm:t>
    </dgm:pt>
    <dgm:pt modelId="{674BDF62-5673-624B-84CA-931B431A9604}" type="pres">
      <dgm:prSet presAssocID="{25A64B16-31D4-5C4D-A0A5-A45F8F6E1943}" presName="FiveConn_1-2" presStyleLbl="fgAccFollowNode1" presStyleIdx="0" presStyleCnt="4" custLinFactNeighborX="-74875" custLinFactNeighborY="-10175">
        <dgm:presLayoutVars>
          <dgm:bulletEnabled val="1"/>
        </dgm:presLayoutVars>
      </dgm:prSet>
      <dgm:spPr/>
      <dgm:t>
        <a:bodyPr/>
        <a:lstStyle/>
        <a:p>
          <a:endParaRPr lang="en-US"/>
        </a:p>
      </dgm:t>
    </dgm:pt>
    <dgm:pt modelId="{4D087CA7-2ECF-EC4E-BAD5-21A74EFEB60E}" type="pres">
      <dgm:prSet presAssocID="{25A64B16-31D4-5C4D-A0A5-A45F8F6E1943}" presName="FiveConn_2-3" presStyleLbl="fgAccFollowNode1" presStyleIdx="1" presStyleCnt="4" custLinFactNeighborX="-80635" custLinFactNeighborY="-16275">
        <dgm:presLayoutVars>
          <dgm:bulletEnabled val="1"/>
        </dgm:presLayoutVars>
      </dgm:prSet>
      <dgm:spPr/>
      <dgm:t>
        <a:bodyPr/>
        <a:lstStyle/>
        <a:p>
          <a:endParaRPr lang="en-US"/>
        </a:p>
      </dgm:t>
    </dgm:pt>
    <dgm:pt modelId="{F3A1B957-65EC-4743-87BE-7030A5425C57}" type="pres">
      <dgm:prSet presAssocID="{25A64B16-31D4-5C4D-A0A5-A45F8F6E1943}" presName="FiveConn_3-4" presStyleLbl="fgAccFollowNode1" presStyleIdx="2" presStyleCnt="4" custLinFactNeighborX="-97914" custLinFactNeighborY="-26861">
        <dgm:presLayoutVars>
          <dgm:bulletEnabled val="1"/>
        </dgm:presLayoutVars>
      </dgm:prSet>
      <dgm:spPr/>
      <dgm:t>
        <a:bodyPr/>
        <a:lstStyle/>
        <a:p>
          <a:endParaRPr lang="en-US"/>
        </a:p>
      </dgm:t>
    </dgm:pt>
    <dgm:pt modelId="{4BFDA137-ABD5-7541-B6AC-FE61890A4AB8}" type="pres">
      <dgm:prSet presAssocID="{25A64B16-31D4-5C4D-A0A5-A45F8F6E1943}" presName="FiveConn_4-5" presStyleLbl="fgAccFollowNode1" presStyleIdx="3" presStyleCnt="4" custLinFactNeighborX="-97914" custLinFactNeighborY="-29147">
        <dgm:presLayoutVars>
          <dgm:bulletEnabled val="1"/>
        </dgm:presLayoutVars>
      </dgm:prSet>
      <dgm:spPr/>
      <dgm:t>
        <a:bodyPr/>
        <a:lstStyle/>
        <a:p>
          <a:endParaRPr lang="en-US"/>
        </a:p>
      </dgm:t>
    </dgm:pt>
    <dgm:pt modelId="{AD0AD511-A5C7-D44C-ABC5-653FCD58751A}" type="pres">
      <dgm:prSet presAssocID="{25A64B16-31D4-5C4D-A0A5-A45F8F6E1943}" presName="FiveNodes_1_text" presStyleLbl="node1" presStyleIdx="4" presStyleCnt="5">
        <dgm:presLayoutVars>
          <dgm:bulletEnabled val="1"/>
        </dgm:presLayoutVars>
      </dgm:prSet>
      <dgm:spPr/>
      <dgm:t>
        <a:bodyPr/>
        <a:lstStyle/>
        <a:p>
          <a:endParaRPr lang="en-US"/>
        </a:p>
      </dgm:t>
    </dgm:pt>
    <dgm:pt modelId="{6AF6E606-0301-D34B-AB57-6AC7CBEB8B36}" type="pres">
      <dgm:prSet presAssocID="{25A64B16-31D4-5C4D-A0A5-A45F8F6E1943}" presName="FiveNodes_2_text" presStyleLbl="node1" presStyleIdx="4" presStyleCnt="5">
        <dgm:presLayoutVars>
          <dgm:bulletEnabled val="1"/>
        </dgm:presLayoutVars>
      </dgm:prSet>
      <dgm:spPr/>
      <dgm:t>
        <a:bodyPr/>
        <a:lstStyle/>
        <a:p>
          <a:endParaRPr lang="en-US"/>
        </a:p>
      </dgm:t>
    </dgm:pt>
    <dgm:pt modelId="{21925692-BD00-0A4C-AD86-D0C025A48331}" type="pres">
      <dgm:prSet presAssocID="{25A64B16-31D4-5C4D-A0A5-A45F8F6E1943}" presName="FiveNodes_3_text" presStyleLbl="node1" presStyleIdx="4" presStyleCnt="5">
        <dgm:presLayoutVars>
          <dgm:bulletEnabled val="1"/>
        </dgm:presLayoutVars>
      </dgm:prSet>
      <dgm:spPr/>
      <dgm:t>
        <a:bodyPr/>
        <a:lstStyle/>
        <a:p>
          <a:endParaRPr lang="en-US"/>
        </a:p>
      </dgm:t>
    </dgm:pt>
    <dgm:pt modelId="{7F21E1B5-F17A-8145-9AC5-FD460D3BF939}" type="pres">
      <dgm:prSet presAssocID="{25A64B16-31D4-5C4D-A0A5-A45F8F6E1943}" presName="FiveNodes_4_text" presStyleLbl="node1" presStyleIdx="4" presStyleCnt="5">
        <dgm:presLayoutVars>
          <dgm:bulletEnabled val="1"/>
        </dgm:presLayoutVars>
      </dgm:prSet>
      <dgm:spPr/>
      <dgm:t>
        <a:bodyPr/>
        <a:lstStyle/>
        <a:p>
          <a:endParaRPr lang="en-US"/>
        </a:p>
      </dgm:t>
    </dgm:pt>
    <dgm:pt modelId="{B6F984FC-111F-B14C-AFF0-9830C54C75CC}" type="pres">
      <dgm:prSet presAssocID="{25A64B16-31D4-5C4D-A0A5-A45F8F6E1943}" presName="FiveNodes_5_text" presStyleLbl="node1" presStyleIdx="4" presStyleCnt="5">
        <dgm:presLayoutVars>
          <dgm:bulletEnabled val="1"/>
        </dgm:presLayoutVars>
      </dgm:prSet>
      <dgm:spPr/>
      <dgm:t>
        <a:bodyPr/>
        <a:lstStyle/>
        <a:p>
          <a:endParaRPr lang="en-US"/>
        </a:p>
      </dgm:t>
    </dgm:pt>
  </dgm:ptLst>
  <dgm:cxnLst>
    <dgm:cxn modelId="{94DEE84A-4E05-A04A-A981-D2566102E9FD}" type="presOf" srcId="{9FE61A21-B5A3-4344-83DA-5BE2C6754492}" destId="{674BDF62-5673-624B-84CA-931B431A9604}" srcOrd="0" destOrd="0" presId="urn:microsoft.com/office/officeart/2005/8/layout/vProcess5"/>
    <dgm:cxn modelId="{D7D2E70B-506D-5940-BBC5-8C3FBB0FB779}" type="presOf" srcId="{D251D1C3-BCF3-574C-B36B-0280AB5D20CE}" destId="{BFFCB531-1736-4946-8C9D-DBDC92597A24}" srcOrd="0" destOrd="0" presId="urn:microsoft.com/office/officeart/2005/8/layout/vProcess5"/>
    <dgm:cxn modelId="{05985DDE-5C80-5146-9130-605CD7F817A5}" type="presOf" srcId="{D251D1C3-BCF3-574C-B36B-0280AB5D20CE}" destId="{7F21E1B5-F17A-8145-9AC5-FD460D3BF939}" srcOrd="1" destOrd="0" presId="urn:microsoft.com/office/officeart/2005/8/layout/vProcess5"/>
    <dgm:cxn modelId="{E75A149C-CD94-3948-966A-214683AEAE98}" type="presOf" srcId="{EB60F24C-026A-464B-9C85-901922CEB8EE}" destId="{4D087CA7-2ECF-EC4E-BAD5-21A74EFEB60E}" srcOrd="0" destOrd="0" presId="urn:microsoft.com/office/officeart/2005/8/layout/vProcess5"/>
    <dgm:cxn modelId="{168DE928-0E2A-0B4A-B921-A24448F5335D}" srcId="{25A64B16-31D4-5C4D-A0A5-A45F8F6E1943}" destId="{B151BC3C-56CB-AC46-9CDC-7E31CC210B66}" srcOrd="1" destOrd="0" parTransId="{FEDFA8AB-7F18-AB42-9D38-B6F391EFDBCB}" sibTransId="{EB60F24C-026A-464B-9C85-901922CEB8EE}"/>
    <dgm:cxn modelId="{3561F28C-4AD9-3241-9391-668DBEC673F4}" type="presOf" srcId="{CAEA2E77-ADA4-A04B-80C9-82B520BE46D5}" destId="{78399A50-10ED-AE45-86E7-5AC8806AA52D}" srcOrd="0" destOrd="0" presId="urn:microsoft.com/office/officeart/2005/8/layout/vProcess5"/>
    <dgm:cxn modelId="{3EC45615-44B8-D14B-A21B-84783AB1E497}" type="presOf" srcId="{91EA9FA8-F469-FE45-8CA3-8943A440C63F}" destId="{4BFDA137-ABD5-7541-B6AC-FE61890A4AB8}" srcOrd="0" destOrd="0" presId="urn:microsoft.com/office/officeart/2005/8/layout/vProcess5"/>
    <dgm:cxn modelId="{A865AEE0-3E28-B740-BE8E-33861D3BF58E}" srcId="{25A64B16-31D4-5C4D-A0A5-A45F8F6E1943}" destId="{4559539E-B6CB-E041-8700-C442AAA16AF4}" srcOrd="4" destOrd="0" parTransId="{EF38B26E-D19B-6F43-A875-48360904D77D}" sibTransId="{DE99A5E4-A1EE-4E4A-9B0C-35CF00DF2ECC}"/>
    <dgm:cxn modelId="{4E280F76-E47B-7043-8157-12B5AB8031B2}" type="presOf" srcId="{25A64B16-31D4-5C4D-A0A5-A45F8F6E1943}" destId="{B847A249-FAB3-6F4F-A616-7881C5153894}" srcOrd="0" destOrd="0" presId="urn:microsoft.com/office/officeart/2005/8/layout/vProcess5"/>
    <dgm:cxn modelId="{958F1A28-70AB-0D4B-A3C4-F117684DBC46}" srcId="{25A64B16-31D4-5C4D-A0A5-A45F8F6E1943}" destId="{B39F7D1C-5B84-1E4E-8029-D692D07D3D02}" srcOrd="6" destOrd="0" parTransId="{F7422D2B-88A7-0D4C-9858-5311DD391DF8}" sibTransId="{8E1881E4-83E3-734D-86F2-42F98DC44C9F}"/>
    <dgm:cxn modelId="{5842352C-3B8C-DD40-8362-41E48117CEE0}" type="presOf" srcId="{4559539E-B6CB-E041-8700-C442AAA16AF4}" destId="{8FBDAC5E-1087-EC4F-A946-194859F40EBC}" srcOrd="0" destOrd="0" presId="urn:microsoft.com/office/officeart/2005/8/layout/vProcess5"/>
    <dgm:cxn modelId="{C0F9ECFF-D9DF-4544-8B79-364D1BF59F9E}" type="presOf" srcId="{4559539E-B6CB-E041-8700-C442AAA16AF4}" destId="{B6F984FC-111F-B14C-AFF0-9830C54C75CC}" srcOrd="1" destOrd="0" presId="urn:microsoft.com/office/officeart/2005/8/layout/vProcess5"/>
    <dgm:cxn modelId="{A5C509B9-4E09-C24B-BD68-AD046A6F6216}" srcId="{25A64B16-31D4-5C4D-A0A5-A45F8F6E1943}" destId="{A005DDF4-2B00-8247-93CB-E9EFE2E39B04}" srcOrd="5" destOrd="0" parTransId="{C74F1A79-EB3F-0B49-BB57-0411D8935EA6}" sibTransId="{5EAB80FE-6FF9-FA42-B3E4-D1E6201FE66B}"/>
    <dgm:cxn modelId="{B5E39225-0DF5-5B40-98E6-90398F6CD6EA}" type="presOf" srcId="{B151BC3C-56CB-AC46-9CDC-7E31CC210B66}" destId="{6AF6E606-0301-D34B-AB57-6AC7CBEB8B36}" srcOrd="1" destOrd="0" presId="urn:microsoft.com/office/officeart/2005/8/layout/vProcess5"/>
    <dgm:cxn modelId="{C7E335A7-2C75-8248-A282-85123512D9CC}" srcId="{25A64B16-31D4-5C4D-A0A5-A45F8F6E1943}" destId="{D251D1C3-BCF3-574C-B36B-0280AB5D20CE}" srcOrd="3" destOrd="0" parTransId="{5F931ED5-E6EC-C74A-9933-4E2C4C5AA135}" sibTransId="{91EA9FA8-F469-FE45-8CA3-8943A440C63F}"/>
    <dgm:cxn modelId="{E72CEE16-A58F-C94A-A1DD-54A744CD0571}" srcId="{25A64B16-31D4-5C4D-A0A5-A45F8F6E1943}" destId="{1CA327A6-F20A-EC40-A1E6-8E39DA4C1515}" srcOrd="0" destOrd="0" parTransId="{E94C16EF-482D-1A4C-A3D1-C45E0644C873}" sibTransId="{9FE61A21-B5A3-4344-83DA-5BE2C6754492}"/>
    <dgm:cxn modelId="{C4F53953-4EEE-C447-8DB0-F2A361450924}" type="presOf" srcId="{CAEA2E77-ADA4-A04B-80C9-82B520BE46D5}" destId="{21925692-BD00-0A4C-AD86-D0C025A48331}" srcOrd="1" destOrd="0" presId="urn:microsoft.com/office/officeart/2005/8/layout/vProcess5"/>
    <dgm:cxn modelId="{7429DB19-3929-AB48-9241-90E50A7D8641}" srcId="{25A64B16-31D4-5C4D-A0A5-A45F8F6E1943}" destId="{CAEA2E77-ADA4-A04B-80C9-82B520BE46D5}" srcOrd="2" destOrd="0" parTransId="{587E93DC-D9A5-2347-A154-EF6781EE1915}" sibTransId="{88977141-0371-E440-9470-8B3495F0B172}"/>
    <dgm:cxn modelId="{9CA8BB25-FC5A-234B-B8EA-785F9A76C88C}" type="presOf" srcId="{B151BC3C-56CB-AC46-9CDC-7E31CC210B66}" destId="{E7D96C88-E094-8C4B-93CA-F35389B7A765}" srcOrd="0" destOrd="0" presId="urn:microsoft.com/office/officeart/2005/8/layout/vProcess5"/>
    <dgm:cxn modelId="{4988ECC9-1714-E24D-B0BD-3A0EA57359A2}" type="presOf" srcId="{1CA327A6-F20A-EC40-A1E6-8E39DA4C1515}" destId="{F5D72006-9264-F14E-87D7-5D799265EFC6}" srcOrd="0" destOrd="0" presId="urn:microsoft.com/office/officeart/2005/8/layout/vProcess5"/>
    <dgm:cxn modelId="{EF716C4E-D64A-1B4C-B908-8CD27847D5DE}" type="presOf" srcId="{1CA327A6-F20A-EC40-A1E6-8E39DA4C1515}" destId="{AD0AD511-A5C7-D44C-ABC5-653FCD58751A}" srcOrd="1" destOrd="0" presId="urn:microsoft.com/office/officeart/2005/8/layout/vProcess5"/>
    <dgm:cxn modelId="{014D15AA-B8E6-8B44-822B-E9BFB2000D99}" type="presOf" srcId="{88977141-0371-E440-9470-8B3495F0B172}" destId="{F3A1B957-65EC-4743-87BE-7030A5425C57}" srcOrd="0" destOrd="0" presId="urn:microsoft.com/office/officeart/2005/8/layout/vProcess5"/>
    <dgm:cxn modelId="{1EA649CD-1FF7-A049-899D-A759E9803E66}" type="presParOf" srcId="{B847A249-FAB3-6F4F-A616-7881C5153894}" destId="{92CCDFC8-FA7A-DF4B-B1EF-B340B8620635}" srcOrd="0" destOrd="0" presId="urn:microsoft.com/office/officeart/2005/8/layout/vProcess5"/>
    <dgm:cxn modelId="{61929C0F-568E-5243-876D-4619C9C5BD23}" type="presParOf" srcId="{B847A249-FAB3-6F4F-A616-7881C5153894}" destId="{F5D72006-9264-F14E-87D7-5D799265EFC6}" srcOrd="1" destOrd="0" presId="urn:microsoft.com/office/officeart/2005/8/layout/vProcess5"/>
    <dgm:cxn modelId="{F1D537F8-50FE-BA4C-83E3-2F8156EF1B36}" type="presParOf" srcId="{B847A249-FAB3-6F4F-A616-7881C5153894}" destId="{E7D96C88-E094-8C4B-93CA-F35389B7A765}" srcOrd="2" destOrd="0" presId="urn:microsoft.com/office/officeart/2005/8/layout/vProcess5"/>
    <dgm:cxn modelId="{B8E02A79-223A-C844-A23B-1631AA2974E5}" type="presParOf" srcId="{B847A249-FAB3-6F4F-A616-7881C5153894}" destId="{78399A50-10ED-AE45-86E7-5AC8806AA52D}" srcOrd="3" destOrd="0" presId="urn:microsoft.com/office/officeart/2005/8/layout/vProcess5"/>
    <dgm:cxn modelId="{597FCB0E-E9FD-CA41-AC12-439B1E2F4743}" type="presParOf" srcId="{B847A249-FAB3-6F4F-A616-7881C5153894}" destId="{BFFCB531-1736-4946-8C9D-DBDC92597A24}" srcOrd="4" destOrd="0" presId="urn:microsoft.com/office/officeart/2005/8/layout/vProcess5"/>
    <dgm:cxn modelId="{886097CA-4B54-0A4A-B318-1262A9D72244}" type="presParOf" srcId="{B847A249-FAB3-6F4F-A616-7881C5153894}" destId="{8FBDAC5E-1087-EC4F-A946-194859F40EBC}" srcOrd="5" destOrd="0" presId="urn:microsoft.com/office/officeart/2005/8/layout/vProcess5"/>
    <dgm:cxn modelId="{BEA59B1B-1914-934F-B62A-E9693ADBF87E}" type="presParOf" srcId="{B847A249-FAB3-6F4F-A616-7881C5153894}" destId="{674BDF62-5673-624B-84CA-931B431A9604}" srcOrd="6" destOrd="0" presId="urn:microsoft.com/office/officeart/2005/8/layout/vProcess5"/>
    <dgm:cxn modelId="{575D661D-EE02-3143-918F-45DE061AB41F}" type="presParOf" srcId="{B847A249-FAB3-6F4F-A616-7881C5153894}" destId="{4D087CA7-2ECF-EC4E-BAD5-21A74EFEB60E}" srcOrd="7" destOrd="0" presId="urn:microsoft.com/office/officeart/2005/8/layout/vProcess5"/>
    <dgm:cxn modelId="{11628C0C-483C-7145-B8D8-52DB9A65AEC2}" type="presParOf" srcId="{B847A249-FAB3-6F4F-A616-7881C5153894}" destId="{F3A1B957-65EC-4743-87BE-7030A5425C57}" srcOrd="8" destOrd="0" presId="urn:microsoft.com/office/officeart/2005/8/layout/vProcess5"/>
    <dgm:cxn modelId="{79CD385D-429E-C84C-9E61-CB67EA023F17}" type="presParOf" srcId="{B847A249-FAB3-6F4F-A616-7881C5153894}" destId="{4BFDA137-ABD5-7541-B6AC-FE61890A4AB8}" srcOrd="9" destOrd="0" presId="urn:microsoft.com/office/officeart/2005/8/layout/vProcess5"/>
    <dgm:cxn modelId="{9A6ECE1F-AE5F-0E44-87B0-4D2FE151E3DB}" type="presParOf" srcId="{B847A249-FAB3-6F4F-A616-7881C5153894}" destId="{AD0AD511-A5C7-D44C-ABC5-653FCD58751A}" srcOrd="10" destOrd="0" presId="urn:microsoft.com/office/officeart/2005/8/layout/vProcess5"/>
    <dgm:cxn modelId="{8ECD9865-2826-9740-80E4-53D8248B4C65}" type="presParOf" srcId="{B847A249-FAB3-6F4F-A616-7881C5153894}" destId="{6AF6E606-0301-D34B-AB57-6AC7CBEB8B36}" srcOrd="11" destOrd="0" presId="urn:microsoft.com/office/officeart/2005/8/layout/vProcess5"/>
    <dgm:cxn modelId="{C1049086-A39B-EB40-BF34-29E729B1681A}" type="presParOf" srcId="{B847A249-FAB3-6F4F-A616-7881C5153894}" destId="{21925692-BD00-0A4C-AD86-D0C025A48331}" srcOrd="12" destOrd="0" presId="urn:microsoft.com/office/officeart/2005/8/layout/vProcess5"/>
    <dgm:cxn modelId="{A53AEFD5-6F52-954F-A1ED-551E3F061447}" type="presParOf" srcId="{B847A249-FAB3-6F4F-A616-7881C5153894}" destId="{7F21E1B5-F17A-8145-9AC5-FD460D3BF939}" srcOrd="13" destOrd="0" presId="urn:microsoft.com/office/officeart/2005/8/layout/vProcess5"/>
    <dgm:cxn modelId="{14BAF788-91D7-6D47-BA02-869CCD4FFD20}" type="presParOf" srcId="{B847A249-FAB3-6F4F-A616-7881C5153894}" destId="{B6F984FC-111F-B14C-AFF0-9830C54C75CC}" srcOrd="14"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72006-9264-F14E-87D7-5D799265EFC6}">
      <dsp:nvSpPr>
        <dsp:cNvPr id="0" name=""/>
        <dsp:cNvSpPr/>
      </dsp:nvSpPr>
      <dsp:spPr>
        <a:xfrm>
          <a:off x="0" y="165520"/>
          <a:ext cx="7744967" cy="541268"/>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Data source</a:t>
          </a:r>
          <a:endParaRPr lang="en-US" sz="2200" kern="1200" dirty="0"/>
        </a:p>
      </dsp:txBody>
      <dsp:txXfrm>
        <a:off x="15853" y="181373"/>
        <a:ext cx="6721009" cy="509562"/>
      </dsp:txXfrm>
    </dsp:sp>
    <dsp:sp modelId="{E7D96C88-E094-8C4B-93CA-F35389B7A765}">
      <dsp:nvSpPr>
        <dsp:cNvPr id="0" name=""/>
        <dsp:cNvSpPr/>
      </dsp:nvSpPr>
      <dsp:spPr>
        <a:xfrm>
          <a:off x="535915" y="1007111"/>
          <a:ext cx="7744967" cy="600123"/>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Data</a:t>
          </a:r>
          <a:endParaRPr lang="en-US" sz="2200" kern="1200" dirty="0"/>
        </a:p>
      </dsp:txBody>
      <dsp:txXfrm>
        <a:off x="553492" y="1024688"/>
        <a:ext cx="6564454" cy="564969"/>
      </dsp:txXfrm>
    </dsp:sp>
    <dsp:sp modelId="{78399A50-10ED-AE45-86E7-5AC8806AA52D}">
      <dsp:nvSpPr>
        <dsp:cNvPr id="0" name=""/>
        <dsp:cNvSpPr/>
      </dsp:nvSpPr>
      <dsp:spPr>
        <a:xfrm>
          <a:off x="1072373" y="1911665"/>
          <a:ext cx="7744967" cy="540954"/>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Target data</a:t>
          </a:r>
          <a:endParaRPr lang="en-US" sz="2200" kern="1200" dirty="0"/>
        </a:p>
      </dsp:txBody>
      <dsp:txXfrm>
        <a:off x="1088217" y="1927509"/>
        <a:ext cx="6567920" cy="509266"/>
      </dsp:txXfrm>
    </dsp:sp>
    <dsp:sp modelId="{BFFCB531-1736-4946-8C9D-DBDC92597A24}">
      <dsp:nvSpPr>
        <dsp:cNvPr id="0" name=""/>
        <dsp:cNvSpPr/>
      </dsp:nvSpPr>
      <dsp:spPr>
        <a:xfrm>
          <a:off x="1604571" y="2895120"/>
          <a:ext cx="7744967" cy="520324"/>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Preprocessed data</a:t>
          </a:r>
          <a:endParaRPr lang="en-US" sz="2200" kern="1200" dirty="0"/>
        </a:p>
      </dsp:txBody>
      <dsp:txXfrm>
        <a:off x="1619811" y="2910360"/>
        <a:ext cx="6569128" cy="489844"/>
      </dsp:txXfrm>
    </dsp:sp>
    <dsp:sp modelId="{8FBDAC5E-1087-EC4F-A946-194859F40EBC}">
      <dsp:nvSpPr>
        <dsp:cNvPr id="0" name=""/>
        <dsp:cNvSpPr/>
      </dsp:nvSpPr>
      <dsp:spPr>
        <a:xfrm>
          <a:off x="1999838" y="3813456"/>
          <a:ext cx="7744967" cy="579981"/>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Patterns</a:t>
          </a:r>
          <a:endParaRPr lang="en-US" sz="2200" kern="1200" dirty="0"/>
        </a:p>
      </dsp:txBody>
      <dsp:txXfrm>
        <a:off x="2016825" y="3830443"/>
        <a:ext cx="6565634" cy="546007"/>
      </dsp:txXfrm>
    </dsp:sp>
    <dsp:sp modelId="{674BDF62-5673-624B-84CA-931B431A9604}">
      <dsp:nvSpPr>
        <dsp:cNvPr id="0" name=""/>
        <dsp:cNvSpPr/>
      </dsp:nvSpPr>
      <dsp:spPr>
        <a:xfrm>
          <a:off x="6753424" y="579578"/>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6880999" y="579578"/>
        <a:ext cx="311851" cy="426668"/>
      </dsp:txXfrm>
    </dsp:sp>
    <dsp:sp modelId="{4D087CA7-2ECF-EC4E-BAD5-21A74EFEB60E}">
      <dsp:nvSpPr>
        <dsp:cNvPr id="0" name=""/>
        <dsp:cNvSpPr/>
      </dsp:nvSpPr>
      <dsp:spPr>
        <a:xfrm>
          <a:off x="7299122" y="1538455"/>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426697" y="1538455"/>
        <a:ext cx="311851" cy="426668"/>
      </dsp:txXfrm>
    </dsp:sp>
    <dsp:sp modelId="{F3A1B957-65EC-4743-87BE-7030A5425C57}">
      <dsp:nvSpPr>
        <dsp:cNvPr id="0" name=""/>
        <dsp:cNvSpPr/>
      </dsp:nvSpPr>
      <dsp:spPr>
        <a:xfrm>
          <a:off x="7779508" y="2457358"/>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907083" y="2457358"/>
        <a:ext cx="311851" cy="426668"/>
      </dsp:txXfrm>
    </dsp:sp>
    <dsp:sp modelId="{4BFDA137-ABD5-7541-B6AC-FE61890A4AB8}">
      <dsp:nvSpPr>
        <dsp:cNvPr id="0" name=""/>
        <dsp:cNvSpPr/>
      </dsp:nvSpPr>
      <dsp:spPr>
        <a:xfrm>
          <a:off x="8357866" y="3447553"/>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8485441" y="3447553"/>
        <a:ext cx="311851" cy="4266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9/18/19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607971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a:t>
            </a:fld>
            <a:endParaRPr lang="en-US"/>
          </a:p>
        </p:txBody>
      </p:sp>
    </p:spTree>
    <p:extLst>
      <p:ext uri="{BB962C8B-B14F-4D97-AF65-F5344CB8AC3E}">
        <p14:creationId xmlns:p14="http://schemas.microsoft.com/office/powerpoint/2010/main" val="1165124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312077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1298805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481335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6800942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517079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972668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1520209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262755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13504286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1687847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357838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130727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630567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375661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557004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objective of any data mining process is to build an efficient predictive or descriptive</a:t>
            </a:r>
          </a:p>
          <a:p>
            <a:r>
              <a:rPr lang="en-US" sz="1200" b="0" i="0" u="none" strike="noStrike" kern="1200" baseline="0" dirty="0" smtClean="0">
                <a:solidFill>
                  <a:schemeClr val="tx1"/>
                </a:solidFill>
                <a:latin typeface="+mn-lt"/>
                <a:ea typeface="+mn-ea"/>
                <a:cs typeface="+mn-cs"/>
              </a:rPr>
              <a:t>model of a large amount of data that not only best fits or explains it, but is also able to generalize to new data [4].</a:t>
            </a:r>
          </a:p>
          <a:p>
            <a:r>
              <a:rPr lang="en-US" sz="1200" b="0" i="0" u="none" strike="noStrike" kern="1200" baseline="0" dirty="0" smtClean="0">
                <a:solidFill>
                  <a:schemeClr val="tx1"/>
                </a:solidFill>
                <a:latin typeface="+mn-lt"/>
                <a:ea typeface="+mn-ea"/>
                <a:cs typeface="+mn-cs"/>
              </a:rPr>
              <a:t> data mining is the process of discovering interesting knowledge from large</a:t>
            </a:r>
          </a:p>
          <a:p>
            <a:r>
              <a:rPr lang="en-US" sz="1200" b="0" i="0" u="none" strike="noStrike" kern="1200" baseline="0" dirty="0" smtClean="0">
                <a:solidFill>
                  <a:schemeClr val="tx1"/>
                </a:solidFill>
                <a:latin typeface="+mn-lt"/>
                <a:ea typeface="+mn-ea"/>
                <a:cs typeface="+mn-cs"/>
              </a:rPr>
              <a:t>amounts of data stored in either databases, data warehouses, or other information repositories.</a:t>
            </a: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29</a:t>
            </a:fld>
            <a:endParaRPr lang="en-US"/>
          </a:p>
        </p:txBody>
      </p:sp>
    </p:spTree>
    <p:extLst>
      <p:ext uri="{BB962C8B-B14F-4D97-AF65-F5344CB8AC3E}">
        <p14:creationId xmlns:p14="http://schemas.microsoft.com/office/powerpoint/2010/main" val="321121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Data preparation: prepare the data for mining. It includes 3 </a:t>
            </a:r>
            <a:r>
              <a:rPr lang="en-US" sz="1200" b="0" i="0" u="none" strike="noStrike" kern="1200" baseline="0" dirty="0" err="1" smtClean="0">
                <a:solidFill>
                  <a:schemeClr val="tx1"/>
                </a:solidFill>
                <a:latin typeface="+mn-lt"/>
                <a:ea typeface="+mn-ea"/>
                <a:cs typeface="+mn-cs"/>
              </a:rPr>
              <a:t>substeps</a:t>
            </a:r>
            <a:r>
              <a:rPr lang="en-US" sz="1200" b="0" i="0" u="none" strike="noStrike" kern="1200" baseline="0" dirty="0" smtClean="0">
                <a:solidFill>
                  <a:schemeClr val="tx1"/>
                </a:solidFill>
                <a:latin typeface="+mn-lt"/>
                <a:ea typeface="+mn-ea"/>
                <a:cs typeface="+mn-cs"/>
              </a:rPr>
              <a:t>: integrate data in various data sources and clean the noise from data; extract some</a:t>
            </a:r>
          </a:p>
          <a:p>
            <a:r>
              <a:rPr lang="en-US" sz="1200" b="0" i="0" u="none" strike="noStrike" kern="1200" baseline="0" dirty="0" smtClean="0">
                <a:solidFill>
                  <a:schemeClr val="tx1"/>
                </a:solidFill>
                <a:latin typeface="+mn-lt"/>
                <a:ea typeface="+mn-ea"/>
                <a:cs typeface="+mn-cs"/>
              </a:rPr>
              <a:t>parts of data into data mining system; preprocess the data to facilitate the data mining.</a:t>
            </a:r>
          </a:p>
          <a:p>
            <a:r>
              <a:rPr lang="en-US" sz="1200" b="0" i="0" u="none" strike="noStrike" kern="1200" baseline="0" dirty="0" smtClean="0">
                <a:solidFill>
                  <a:schemeClr val="tx1"/>
                </a:solidFill>
                <a:latin typeface="+mn-lt"/>
                <a:ea typeface="+mn-ea"/>
                <a:cs typeface="+mn-cs"/>
              </a:rPr>
              <a:t> (ii) Data mining: apply algorithms to the data to find the patterns and evaluate patterns of discovered knowledge.</a:t>
            </a:r>
          </a:p>
          <a:p>
            <a:r>
              <a:rPr lang="en-US" sz="1200" b="0" i="0" u="none" strike="noStrike" kern="1200" baseline="0" dirty="0" smtClean="0">
                <a:solidFill>
                  <a:schemeClr val="tx1"/>
                </a:solidFill>
                <a:latin typeface="+mn-lt"/>
                <a:ea typeface="+mn-ea"/>
                <a:cs typeface="+mn-cs"/>
              </a:rPr>
              <a:t>(iii) Data presentation: visualize the data and represent mined knowledge to the user. We can view data mining in a multidimensional view.</a:t>
            </a:r>
          </a:p>
          <a:p>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In knowledge view or data mining functions view, it includes characterization, discrimination, classification, clustering, association analysis, time series</a:t>
            </a:r>
          </a:p>
          <a:p>
            <a:r>
              <a:rPr lang="en-US" sz="1200" b="0" i="0" u="none" strike="noStrike" kern="1200" baseline="0" dirty="0" smtClean="0">
                <a:solidFill>
                  <a:schemeClr val="tx1"/>
                </a:solidFill>
                <a:latin typeface="+mn-lt"/>
                <a:ea typeface="+mn-ea"/>
                <a:cs typeface="+mn-cs"/>
              </a:rPr>
              <a:t>analysis, and outlier analysis.</a:t>
            </a:r>
          </a:p>
          <a:p>
            <a:r>
              <a:rPr lang="en-US" sz="1200" b="0" i="0" u="none" strike="noStrike" kern="1200" baseline="0" dirty="0" smtClean="0">
                <a:solidFill>
                  <a:schemeClr val="tx1"/>
                </a:solidFill>
                <a:latin typeface="+mn-lt"/>
                <a:ea typeface="+mn-ea"/>
                <a:cs typeface="+mn-cs"/>
              </a:rPr>
              <a:t>(ii) In utilized techniques view, it includes machine learning, statistics, pattern recognition, big data, support vector machine, rough set, neural networks, and evolutionary algorithms.</a:t>
            </a:r>
          </a:p>
          <a:p>
            <a:r>
              <a:rPr lang="en-US" sz="1200" b="0" i="0" u="none" strike="noStrike" kern="1200" baseline="0" dirty="0" smtClean="0">
                <a:solidFill>
                  <a:schemeClr val="tx1"/>
                </a:solidFill>
                <a:latin typeface="+mn-lt"/>
                <a:ea typeface="+mn-ea"/>
                <a:cs typeface="+mn-cs"/>
              </a:rPr>
              <a:t>(iii) In application view, it includes industry, telecommunication, banking, fraud analysis, </a:t>
            </a:r>
            <a:r>
              <a:rPr lang="en-US" sz="1200" b="0" i="0" u="none" strike="noStrike" kern="1200" baseline="0" dirty="0" err="1" smtClean="0">
                <a:solidFill>
                  <a:schemeClr val="tx1"/>
                </a:solidFill>
                <a:latin typeface="+mn-lt"/>
                <a:ea typeface="+mn-ea"/>
                <a:cs typeface="+mn-cs"/>
              </a:rPr>
              <a:t>biodata</a:t>
            </a:r>
            <a:r>
              <a:rPr lang="en-US" sz="1200" b="0" i="0" u="none" strike="noStrike" kern="1200" baseline="0" dirty="0" smtClean="0">
                <a:solidFill>
                  <a:schemeClr val="tx1"/>
                </a:solidFill>
                <a:latin typeface="+mn-lt"/>
                <a:ea typeface="+mn-ea"/>
                <a:cs typeface="+mn-cs"/>
              </a:rPr>
              <a:t> mining, </a:t>
            </a:r>
            <a:r>
              <a:rPr lang="en-US" sz="1200" b="0" i="0" u="none" strike="noStrike" kern="1200" baseline="0" dirty="0" err="1" smtClean="0">
                <a:solidFill>
                  <a:schemeClr val="tx1"/>
                </a:solidFill>
                <a:latin typeface="+mn-lt"/>
                <a:ea typeface="+mn-ea"/>
                <a:cs typeface="+mn-cs"/>
              </a:rPr>
              <a:t>stockmarket</a:t>
            </a:r>
            <a:r>
              <a:rPr lang="en-US" sz="1200" b="0" i="0" u="none" strike="noStrike" kern="1200" baseline="0" dirty="0" smtClean="0">
                <a:solidFill>
                  <a:schemeClr val="tx1"/>
                </a:solidFill>
                <a:latin typeface="+mn-lt"/>
                <a:ea typeface="+mn-ea"/>
                <a:cs typeface="+mn-cs"/>
              </a:rPr>
              <a:t> analysis, text </a:t>
            </a:r>
            <a:r>
              <a:rPr lang="en-US" sz="1200" b="0" i="0" u="none" strike="noStrike" kern="1200" baseline="0" dirty="0" err="1" smtClean="0">
                <a:solidFill>
                  <a:schemeClr val="tx1"/>
                </a:solidFill>
                <a:latin typeface="+mn-lt"/>
                <a:ea typeface="+mn-ea"/>
                <a:cs typeface="+mn-cs"/>
              </a:rPr>
              <a:t>mining,web</a:t>
            </a:r>
            <a:r>
              <a:rPr lang="en-US" sz="1200" b="0" i="0" u="none" strike="noStrike" kern="1200" baseline="0" dirty="0" smtClean="0">
                <a:solidFill>
                  <a:schemeClr val="tx1"/>
                </a:solidFill>
                <a:latin typeface="+mn-lt"/>
                <a:ea typeface="+mn-ea"/>
                <a:cs typeface="+mn-cs"/>
              </a:rPr>
              <a:t> mining, social network, and e-commerce [3].</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30</a:t>
            </a:fld>
            <a:endParaRPr lang="en-US"/>
          </a:p>
        </p:txBody>
      </p:sp>
    </p:spTree>
    <p:extLst>
      <p:ext uri="{BB962C8B-B14F-4D97-AF65-F5344CB8AC3E}">
        <p14:creationId xmlns:p14="http://schemas.microsoft.com/office/powerpoint/2010/main" val="679943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smtClean="0"/>
              <a:t>The Social Web has shown to be one of the richest sources for mining people's interests, personality and social interactions</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31</a:t>
            </a:fld>
            <a:endParaRPr lang="en-US"/>
          </a:p>
        </p:txBody>
      </p:sp>
    </p:spTree>
    <p:extLst>
      <p:ext uri="{BB962C8B-B14F-4D97-AF65-F5344CB8AC3E}">
        <p14:creationId xmlns:p14="http://schemas.microsoft.com/office/powerpoint/2010/main" val="18549764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7224044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997258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254765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7090112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12203126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10001571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7153168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7761026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9690307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2963106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38390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743391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442137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5</a:t>
            </a:fld>
            <a:endParaRPr lang="en-US"/>
          </a:p>
        </p:txBody>
      </p:sp>
    </p:spTree>
    <p:extLst>
      <p:ext uri="{BB962C8B-B14F-4D97-AF65-F5344CB8AC3E}">
        <p14:creationId xmlns:p14="http://schemas.microsoft.com/office/powerpoint/2010/main" val="1786871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1345860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2422747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632705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10056316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351479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26896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50336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68390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1101718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2262480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18/9/19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18/9/19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18/9/19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18/9/19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18/9/19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18/9/19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18/9/19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hyperlink" Target="https://linguakit.com/en/part-of-speech-tagging" TargetMode="External"/><Relationship Id="rId4" Type="http://schemas.openxmlformats.org/officeDocument/2006/relationships/image" Target="../media/image26.png"/><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3" Type="http://schemas.openxmlformats.org/officeDocument/2006/relationships/hyperlink" Target="https://www.social-searcher.com/social-mention/" TargetMode="External"/><Relationship Id="rId4" Type="http://schemas.openxmlformats.org/officeDocument/2006/relationships/hyperlink" Target="https://www.go.kred/" TargetMode="External"/><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41539"/>
            <a:ext cx="4138862" cy="1501602"/>
          </a:xfrm>
        </p:spPr>
        <p:txBody>
          <a:bodyPr>
            <a:normAutofit/>
          </a:bodyPr>
          <a:lstStyle/>
          <a:p>
            <a:pPr algn="ctr"/>
            <a:r>
              <a:rPr lang="en-US" sz="3100" dirty="0" smtClean="0"/>
              <a:t>Universidad </a:t>
            </a:r>
            <a:r>
              <a:rPr lang="en-US" sz="3100" smtClean="0"/>
              <a:t>Casa Grande</a:t>
            </a:r>
            <a:r>
              <a:rPr lang="en-US" sz="3400" dirty="0"/>
              <a:t/>
            </a:r>
            <a:br>
              <a:rPr lang="en-US" sz="3400" dirty="0"/>
            </a:br>
            <a:r>
              <a:rPr lang="es-ES" sz="3200" b="1" dirty="0"/>
              <a:t>Talleres para Docentes</a:t>
            </a:r>
            <a:r>
              <a:rPr lang="es-ES_tradnl" sz="3200" dirty="0"/>
              <a:t/>
            </a:r>
            <a:br>
              <a:rPr lang="es-ES_tradnl" sz="3200" dirty="0"/>
            </a:br>
            <a:endParaRPr lang="es-ES_tradnl" sz="3200" dirty="0"/>
          </a:p>
        </p:txBody>
      </p:sp>
      <p:sp>
        <p:nvSpPr>
          <p:cNvPr id="3" name="Marcador de contenido 2"/>
          <p:cNvSpPr>
            <a:spLocks noGrp="1"/>
          </p:cNvSpPr>
          <p:nvPr>
            <p:ph idx="1"/>
          </p:nvPr>
        </p:nvSpPr>
        <p:spPr>
          <a:xfrm>
            <a:off x="4371927" y="1932317"/>
            <a:ext cx="7668126" cy="2964505"/>
          </a:xfrm>
        </p:spPr>
        <p:txBody>
          <a:bodyPr>
            <a:normAutofit/>
          </a:bodyPr>
          <a:lstStyle/>
          <a:p>
            <a:pPr algn="ctr"/>
            <a:r>
              <a:rPr lang="es-ES" sz="4400" b="1" dirty="0"/>
              <a:t>Analítica de Datos y </a:t>
            </a:r>
            <a:endParaRPr lang="es-ES" sz="4400" b="1" dirty="0" smtClean="0"/>
          </a:p>
          <a:p>
            <a:pPr algn="ctr"/>
            <a:r>
              <a:rPr lang="es-ES" sz="4400" b="1" dirty="0" smtClean="0"/>
              <a:t>Extracción </a:t>
            </a:r>
            <a:r>
              <a:rPr lang="es-ES" sz="4400" b="1" dirty="0"/>
              <a:t>de Conocimiento </a:t>
            </a:r>
            <a:endParaRPr lang="es-ES" sz="4400" b="1" dirty="0" smtClean="0"/>
          </a:p>
          <a:p>
            <a:pPr algn="ctr"/>
            <a:r>
              <a:rPr lang="es-ES" sz="4400" b="1" dirty="0" smtClean="0"/>
              <a:t>para </a:t>
            </a:r>
            <a:r>
              <a:rPr lang="es-ES" sz="4400" b="1" dirty="0"/>
              <a:t>No-</a:t>
            </a:r>
            <a:r>
              <a:rPr lang="es-ES" sz="4400" b="1" dirty="0" err="1"/>
              <a:t>Tech</a:t>
            </a:r>
            <a:r>
              <a:rPr lang="es-ES" sz="4400" b="1" dirty="0"/>
              <a:t> </a:t>
            </a:r>
            <a:r>
              <a:rPr lang="es-ES" sz="4400" b="1" dirty="0" err="1"/>
              <a:t>Academics</a:t>
            </a:r>
            <a:r>
              <a:rPr lang="es-ES_tradnl" sz="4400" dirty="0"/>
              <a:t> </a:t>
            </a:r>
            <a:endParaRPr lang="en-US" sz="4200" dirty="0"/>
          </a:p>
        </p:txBody>
      </p:sp>
      <p:sp>
        <p:nvSpPr>
          <p:cNvPr id="4" name="Marcador de texto 3"/>
          <p:cNvSpPr>
            <a:spLocks noGrp="1"/>
          </p:cNvSpPr>
          <p:nvPr>
            <p:ph type="body" sz="half" idx="2"/>
          </p:nvPr>
        </p:nvSpPr>
        <p:spPr>
          <a:xfrm>
            <a:off x="6657473" y="5630779"/>
            <a:ext cx="3376863" cy="514263"/>
          </a:xfrm>
        </p:spPr>
        <p:txBody>
          <a:bodyPr>
            <a:normAutofit/>
          </a:bodyPr>
          <a:lstStyle/>
          <a:p>
            <a:r>
              <a:rPr lang="en-US" sz="2600" dirty="0" smtClean="0">
                <a:solidFill>
                  <a:schemeClr val="tx1"/>
                </a:solidFill>
              </a:rPr>
              <a:t>Lorena Recalde Ph.D.</a:t>
            </a:r>
            <a:endParaRPr lang="en-US" sz="2600" dirty="0">
              <a:solidFill>
                <a:schemeClr val="tx1"/>
              </a:solidFill>
            </a:endParaRPr>
          </a:p>
        </p:txBody>
      </p:sp>
    </p:spTree>
    <p:extLst>
      <p:ext uri="{BB962C8B-B14F-4D97-AF65-F5344CB8AC3E}">
        <p14:creationId xmlns:p14="http://schemas.microsoft.com/office/powerpoint/2010/main" val="22900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10</a:t>
            </a:fld>
            <a:endParaRPr lang="es-ES_tradnl" sz="1600" dirty="0"/>
          </a:p>
        </p:txBody>
      </p:sp>
      <p:sp>
        <p:nvSpPr>
          <p:cNvPr id="3" name="Marcador de contenido 5"/>
          <p:cNvSpPr txBox="1">
            <a:spLocks/>
          </p:cNvSpPr>
          <p:nvPr/>
        </p:nvSpPr>
        <p:spPr>
          <a:xfrm>
            <a:off x="269316" y="4102755"/>
            <a:ext cx="11922684" cy="2002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600" dirty="0" smtClean="0"/>
              <a:t>1. Mi l</a:t>
            </a:r>
            <a:r>
              <a:rPr lang="es-ES" sz="2600" dirty="0" err="1" smtClean="0"/>
              <a:t>ínea</a:t>
            </a:r>
            <a:r>
              <a:rPr lang="es-ES" sz="2600" dirty="0" smtClean="0"/>
              <a:t> de </a:t>
            </a:r>
            <a:r>
              <a:rPr lang="es-ES_tradnl" sz="2600" dirty="0" err="1" smtClean="0"/>
              <a:t>investigaci</a:t>
            </a:r>
            <a:r>
              <a:rPr lang="es-ES" sz="2600" dirty="0" err="1" smtClean="0"/>
              <a:t>ón</a:t>
            </a:r>
            <a:r>
              <a:rPr lang="es-ES" sz="2600" dirty="0" smtClean="0"/>
              <a:t> y/o docencia, en qué facultad?</a:t>
            </a:r>
            <a:endParaRPr lang="es-ES_tradnl" sz="2600" dirty="0" smtClean="0"/>
          </a:p>
          <a:p>
            <a:r>
              <a:rPr lang="es-ES_tradnl" sz="2600" dirty="0" smtClean="0"/>
              <a:t>2. </a:t>
            </a:r>
            <a:r>
              <a:rPr lang="es-ES" sz="2600" dirty="0" smtClean="0"/>
              <a:t>Algún proyecto de investigación en marcha. Con qué datos trabajo? El proyecto es multidisciplinario?</a:t>
            </a:r>
          </a:p>
          <a:p>
            <a:r>
              <a:rPr lang="es-ES" sz="2600" dirty="0" smtClean="0"/>
              <a:t>3. Nivel de experiencia con uso de herramientas para análisis de datos, qué herramientas conozco?</a:t>
            </a:r>
            <a:endParaRPr lang="es-ES" sz="2600" dirty="0" smtClean="0">
              <a:solidFill>
                <a:schemeClr val="accent1">
                  <a:lumMod val="75000"/>
                </a:schemeClr>
              </a:solidFill>
            </a:endParaRPr>
          </a:p>
        </p:txBody>
      </p:sp>
      <p:sp>
        <p:nvSpPr>
          <p:cNvPr id="6" name="Título 1"/>
          <p:cNvSpPr txBox="1">
            <a:spLocks/>
          </p:cNvSpPr>
          <p:nvPr/>
        </p:nvSpPr>
        <p:spPr>
          <a:xfrm>
            <a:off x="717909" y="415526"/>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1913094" y="1523534"/>
            <a:ext cx="3565692" cy="2296331"/>
          </a:xfrm>
          <a:prstGeom prst="rect">
            <a:avLst/>
          </a:prstGeom>
        </p:spPr>
      </p:pic>
      <p:pic>
        <p:nvPicPr>
          <p:cNvPr id="14" name="Imagen 13"/>
          <p:cNvPicPr>
            <a:picLocks noChangeAspect="1"/>
          </p:cNvPicPr>
          <p:nvPr/>
        </p:nvPicPr>
        <p:blipFill>
          <a:blip r:embed="rId4"/>
          <a:stretch>
            <a:fillRect/>
          </a:stretch>
        </p:blipFill>
        <p:spPr>
          <a:xfrm>
            <a:off x="6020411" y="1696569"/>
            <a:ext cx="3856033" cy="1950262"/>
          </a:xfrm>
          <a:prstGeom prst="rect">
            <a:avLst/>
          </a:prstGeom>
        </p:spPr>
      </p:pic>
    </p:spTree>
    <p:extLst>
      <p:ext uri="{BB962C8B-B14F-4D97-AF65-F5344CB8AC3E}">
        <p14:creationId xmlns:p14="http://schemas.microsoft.com/office/powerpoint/2010/main" val="1099912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11</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3" name="Tabla 2"/>
          <p:cNvGraphicFramePr>
            <a:graphicFrameLocks noGrp="1"/>
          </p:cNvGraphicFramePr>
          <p:nvPr>
            <p:extLst>
              <p:ext uri="{D42A27DB-BD31-4B8C-83A1-F6EECF244321}">
                <p14:modId xmlns:p14="http://schemas.microsoft.com/office/powerpoint/2010/main" val="182771650"/>
              </p:ext>
            </p:extLst>
          </p:nvPr>
        </p:nvGraphicFramePr>
        <p:xfrm>
          <a:off x="1610150" y="1786147"/>
          <a:ext cx="8980100" cy="3126740"/>
        </p:xfrm>
        <a:graphic>
          <a:graphicData uri="http://schemas.openxmlformats.org/drawingml/2006/table">
            <a:tbl>
              <a:tblPr/>
              <a:tblGrid>
                <a:gridCol w="1940024"/>
                <a:gridCol w="7040076"/>
              </a:tblGrid>
              <a:tr h="406400">
                <a:tc>
                  <a:txBody>
                    <a:bodyPr/>
                    <a:lstStyle/>
                    <a:p>
                      <a:pPr algn="ctr" fontAlgn="ctr"/>
                      <a:r>
                        <a:rPr lang="es-ES_tradnl" sz="2400" b="0" i="0" u="none" strike="noStrike">
                          <a:solidFill>
                            <a:srgbClr val="000000"/>
                          </a:solidFill>
                          <a:effectLst/>
                          <a:latin typeface="Calibri" charset="0"/>
                        </a:rPr>
                        <a:t>Tema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Introducción a conceptos relativos a la Ciencia de Datos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ctr" fontAlgn="ctr"/>
                      <a:r>
                        <a:rPr lang="es-ES_tradnl" sz="2400" b="0" i="0" u="none" strike="noStrike">
                          <a:solidFill>
                            <a:srgbClr val="000000"/>
                          </a:solidFill>
                          <a:effectLst/>
                          <a:latin typeface="Calibri" charset="0"/>
                        </a:rPr>
                        <a:t>Tema 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Herramientas que se usan en Data Análisis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ctr" fontAlgn="ctr"/>
                      <a:r>
                        <a:rPr lang="es-ES_tradnl" sz="2400" b="0" i="0" u="none" strike="noStrike">
                          <a:solidFill>
                            <a:srgbClr val="000000"/>
                          </a:solidFill>
                          <a:effectLst/>
                          <a:latin typeface="Calibri" charset="0"/>
                        </a:rPr>
                        <a:t>Tema 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err="1" smtClean="0">
                          <a:solidFill>
                            <a:srgbClr val="000000"/>
                          </a:solidFill>
                          <a:effectLst/>
                          <a:latin typeface="Calibri" charset="0"/>
                        </a:rPr>
                        <a:t>Visualizaci</a:t>
                      </a:r>
                      <a:r>
                        <a:rPr lang="es-ES" sz="2400" b="0" i="0" u="none" strike="noStrike" dirty="0" err="1" smtClean="0">
                          <a:solidFill>
                            <a:srgbClr val="000000"/>
                          </a:solidFill>
                          <a:effectLst/>
                          <a:latin typeface="Calibri" charset="0"/>
                        </a:rPr>
                        <a:t>ón</a:t>
                      </a:r>
                      <a:r>
                        <a:rPr lang="es-ES" sz="2400" b="0" i="0" u="none" strike="noStrike" dirty="0" smtClean="0">
                          <a:solidFill>
                            <a:srgbClr val="000000"/>
                          </a:solidFill>
                          <a:effectLst/>
                          <a:latin typeface="Calibri" charset="0"/>
                        </a:rPr>
                        <a:t> de</a:t>
                      </a:r>
                      <a:r>
                        <a:rPr lang="es-ES_tradnl" sz="2400" b="0" i="0" u="none" strike="noStrike" dirty="0" smtClean="0">
                          <a:solidFill>
                            <a:srgbClr val="000000"/>
                          </a:solidFill>
                          <a:effectLst/>
                          <a:latin typeface="Calibri" charset="0"/>
                        </a:rPr>
                        <a:t> Datos</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ctr" fontAlgn="ctr"/>
                      <a:r>
                        <a:rPr lang="es-ES_tradnl" sz="2400" b="0" i="0" u="none" strike="noStrike" dirty="0">
                          <a:solidFill>
                            <a:srgbClr val="000000"/>
                          </a:solidFill>
                          <a:effectLst/>
                          <a:latin typeface="Calibri" charset="0"/>
                        </a:rPr>
                        <a:t>Tema </a:t>
                      </a:r>
                      <a:r>
                        <a:rPr lang="es-ES_tradnl" sz="2400" b="0" i="0" u="none" strike="noStrike" dirty="0" smtClean="0">
                          <a:solidFill>
                            <a:srgbClr val="000000"/>
                          </a:solidFill>
                          <a:effectLst/>
                          <a:latin typeface="Calibri" charset="0"/>
                        </a:rPr>
                        <a:t>4</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a:solidFill>
                            <a:srgbClr val="000000"/>
                          </a:solidFill>
                          <a:effectLst/>
                          <a:latin typeface="Calibri" charset="0"/>
                        </a:rPr>
                        <a:t>Modelamiento de Datos: Principios Teóricos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ctr" fontAlgn="ctr"/>
                      <a:r>
                        <a:rPr lang="es-ES_tradnl" sz="2400" b="0" i="0" u="none" strike="noStrike" dirty="0">
                          <a:solidFill>
                            <a:srgbClr val="000000"/>
                          </a:solidFill>
                          <a:effectLst/>
                          <a:latin typeface="Calibri" charset="0"/>
                        </a:rPr>
                        <a:t>Tema </a:t>
                      </a:r>
                      <a:r>
                        <a:rPr lang="es-ES_tradnl" sz="2400" b="0" i="0" u="none" strike="noStrike" dirty="0" smtClean="0">
                          <a:solidFill>
                            <a:srgbClr val="000000"/>
                          </a:solidFill>
                          <a:effectLst/>
                          <a:latin typeface="Calibri" charset="0"/>
                        </a:rPr>
                        <a:t>5</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Big Data </a:t>
                      </a:r>
                      <a:r>
                        <a:rPr lang="es-ES_tradnl" sz="2400" b="0" i="0" u="none" strike="noStrike" dirty="0" err="1">
                          <a:solidFill>
                            <a:srgbClr val="000000"/>
                          </a:solidFill>
                          <a:effectLst/>
                          <a:latin typeface="Calibri" charset="0"/>
                        </a:rPr>
                        <a:t>Predictive</a:t>
                      </a:r>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Models</a:t>
                      </a:r>
                      <a:r>
                        <a:rPr lang="es-ES_tradnl" sz="2400" b="0" i="0" u="none" strike="noStrike" dirty="0">
                          <a:solidFill>
                            <a:srgbClr val="000000"/>
                          </a:solidFill>
                          <a:effectLst/>
                          <a:latin typeface="Calibri" charset="0"/>
                        </a:rPr>
                        <a:t> y </a:t>
                      </a:r>
                      <a:r>
                        <a:rPr lang="es-ES_tradnl" sz="2400" b="0" i="0" u="none" strike="noStrike" dirty="0" err="1">
                          <a:solidFill>
                            <a:srgbClr val="000000"/>
                          </a:solidFill>
                          <a:effectLst/>
                          <a:latin typeface="Calibri" charset="0"/>
                        </a:rPr>
                        <a:t>Clustering</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ctr" fontAlgn="ctr"/>
                      <a:r>
                        <a:rPr lang="es-ES_tradnl" sz="2400" b="0" i="0" u="none" strike="noStrike" dirty="0">
                          <a:solidFill>
                            <a:srgbClr val="000000"/>
                          </a:solidFill>
                          <a:effectLst/>
                          <a:latin typeface="Calibri" charset="0"/>
                        </a:rPr>
                        <a:t>Tema </a:t>
                      </a:r>
                      <a:r>
                        <a:rPr lang="es-ES_tradnl" sz="2400" b="0" i="0" u="none" strike="noStrike" dirty="0" smtClean="0">
                          <a:solidFill>
                            <a:srgbClr val="000000"/>
                          </a:solidFill>
                          <a:effectLst/>
                          <a:latin typeface="Calibri" charset="0"/>
                        </a:rPr>
                        <a:t>6</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Social Network </a:t>
                      </a:r>
                      <a:r>
                        <a:rPr lang="es-ES_tradnl" sz="2400" b="0" i="0" u="none" strike="noStrike" dirty="0" err="1">
                          <a:solidFill>
                            <a:srgbClr val="000000"/>
                          </a:solidFill>
                          <a:effectLst/>
                          <a:latin typeface="Calibri" charset="0"/>
                        </a:rPr>
                        <a:t>Analysis</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09600">
                <a:tc>
                  <a:txBody>
                    <a:bodyPr/>
                    <a:lstStyle/>
                    <a:p>
                      <a:pPr algn="ctr" fontAlgn="ctr"/>
                      <a:r>
                        <a:rPr lang="es-ES_tradnl" sz="2400" b="0" i="0" u="none" strike="noStrike" dirty="0">
                          <a:solidFill>
                            <a:srgbClr val="000000"/>
                          </a:solidFill>
                          <a:effectLst/>
                          <a:latin typeface="Calibri" charset="0"/>
                        </a:rPr>
                        <a:t>Tema </a:t>
                      </a:r>
                      <a:r>
                        <a:rPr lang="es-ES_tradnl" sz="2400" b="0" i="0" u="none" strike="noStrike" dirty="0" smtClean="0">
                          <a:solidFill>
                            <a:srgbClr val="000000"/>
                          </a:solidFill>
                          <a:effectLst/>
                          <a:latin typeface="Calibri" charset="0"/>
                        </a:rPr>
                        <a:t>7</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Caso práctico de creación de grafos y detección de comunidades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085791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AR" sz="4400" b="1" dirty="0" smtClean="0">
                <a:solidFill>
                  <a:srgbClr val="000000"/>
                </a:solidFill>
                <a:latin typeface="Arial Narrow" charset="0"/>
              </a:rPr>
              <a:t>TEMA 1</a:t>
            </a:r>
            <a:br>
              <a:rPr lang="es-AR" sz="4400" b="1" dirty="0" smtClean="0">
                <a:solidFill>
                  <a:srgbClr val="000000"/>
                </a:solidFill>
                <a:latin typeface="Arial Narrow" charset="0"/>
              </a:rPr>
            </a:br>
            <a:r>
              <a:rPr lang="es-AR" sz="4400" b="1" dirty="0" smtClean="0">
                <a:solidFill>
                  <a:srgbClr val="000000"/>
                </a:solidFill>
                <a:latin typeface="Arial Narrow" charset="0"/>
              </a:rPr>
              <a:t/>
            </a:r>
            <a:br>
              <a:rPr lang="es-AR" sz="4400" b="1" dirty="0" smtClean="0">
                <a:solidFill>
                  <a:srgbClr val="000000"/>
                </a:solidFill>
                <a:latin typeface="Arial Narrow" charset="0"/>
              </a:rPr>
            </a:br>
            <a:r>
              <a:rPr lang="es-ES_tradnl" sz="4400" dirty="0" smtClean="0">
                <a:solidFill>
                  <a:srgbClr val="000000"/>
                </a:solidFill>
                <a:latin typeface="Calibri" charset="0"/>
              </a:rPr>
              <a:t>Introducción </a:t>
            </a:r>
            <a:r>
              <a:rPr lang="es-ES_tradnl" sz="4400" dirty="0">
                <a:solidFill>
                  <a:srgbClr val="000000"/>
                </a:solidFill>
                <a:latin typeface="Calibri" charset="0"/>
              </a:rPr>
              <a:t>a conceptos relativos a la Ciencia de </a:t>
            </a:r>
            <a:r>
              <a:rPr lang="es-ES_tradnl" sz="4400" dirty="0" smtClean="0">
                <a:solidFill>
                  <a:srgbClr val="000000"/>
                </a:solidFill>
                <a:latin typeface="Calibri" charset="0"/>
              </a:rPr>
              <a:t>Datos</a:t>
            </a:r>
            <a:endParaRPr lang="es-ES_tradnl" sz="4400" dirty="0">
              <a:latin typeface="Arial" charset="0"/>
            </a:endParaRPr>
          </a:p>
        </p:txBody>
      </p:sp>
    </p:spTree>
    <p:extLst>
      <p:ext uri="{BB962C8B-B14F-4D97-AF65-F5344CB8AC3E}">
        <p14:creationId xmlns:p14="http://schemas.microsoft.com/office/powerpoint/2010/main" val="1742706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11349154" cy="3724096"/>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Con grandes cantidades de datos ahora disponibles, las empresas en casi todas las industrias se centran en explotar los datos para obtener una ventaja competitiva.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el pasado, las empresas podían emplear equipos de estadísticos, modeladores y analistas para explorar conjuntos de datos manualmente, pero el volumen y la variedad de datos han superado con creces la capacidad del </a:t>
            </a:r>
            <a:r>
              <a:rPr lang="es-ES_tradnl" sz="2400" i="1" dirty="0"/>
              <a:t>análisis manual</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Al </a:t>
            </a:r>
            <a:r>
              <a:rPr lang="es-ES_tradnl" sz="2400" dirty="0"/>
              <a:t>mismo tiempo, las computadoras se han vuelto mucho más potentes, las redes se han vuelto omnipresentes y se han desarrollado algoritmos que pueden conectar conjuntos de datos para permitir análisis más amplios y profundos de lo que era posible anteriormente. </a:t>
            </a:r>
          </a:p>
        </p:txBody>
      </p:sp>
    </p:spTree>
    <p:extLst>
      <p:ext uri="{BB962C8B-B14F-4D97-AF65-F5344CB8AC3E}">
        <p14:creationId xmlns:p14="http://schemas.microsoft.com/office/powerpoint/2010/main" val="20630390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716660"/>
            <a:ext cx="11349154" cy="4616648"/>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convergencia de estos fenómenos ha dado lugar a la aplicación comercial cada vez más generalizada de los principios de la </a:t>
            </a:r>
            <a:r>
              <a:rPr lang="es-ES_tradnl" sz="2400" i="1" dirty="0"/>
              <a:t>ciencia de datos</a:t>
            </a:r>
            <a:r>
              <a:rPr lang="es-ES_tradnl" sz="2400" dirty="0"/>
              <a:t> y las técnicas de </a:t>
            </a:r>
            <a:r>
              <a:rPr lang="es-ES_tradnl" sz="2400" i="1" dirty="0"/>
              <a:t>minería de datos</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Probablemente</a:t>
            </a:r>
            <a:r>
              <a:rPr lang="es-ES_tradnl" sz="2400" dirty="0"/>
              <a:t>, las aplicaciones más amplias de las técnicas de </a:t>
            </a:r>
            <a:r>
              <a:rPr lang="es-ES_tradnl" sz="2400" b="1" dirty="0"/>
              <a:t>minería de datos</a:t>
            </a:r>
            <a:r>
              <a:rPr lang="es-ES_tradnl" sz="2400" dirty="0"/>
              <a:t> se encuentran en el marketing para tareas como el marketing dirigido, la publicidad en línea y las recomendaciones para la venta cruzada</a:t>
            </a:r>
            <a:r>
              <a:rPr lang="es-ES_tradnl" sz="2400" dirty="0" smtClean="0"/>
              <a:t>.</a:t>
            </a:r>
          </a:p>
          <a:p>
            <a:pPr marL="342900" indent="-342900">
              <a:spcBef>
                <a:spcPts val="600"/>
              </a:spcBef>
              <a:spcAft>
                <a:spcPts val="600"/>
              </a:spcAft>
              <a:buFont typeface="Arial" charset="0"/>
              <a:buChar char="•"/>
            </a:pPr>
            <a:r>
              <a:rPr lang="es-ES_tradnl" sz="2400" dirty="0"/>
              <a:t>La minería de datos</a:t>
            </a:r>
            <a:r>
              <a:rPr lang="es-ES_tradnl" sz="2400" b="1" dirty="0"/>
              <a:t> </a:t>
            </a:r>
            <a:r>
              <a:rPr lang="es-ES_tradnl" sz="2400" dirty="0"/>
              <a:t>se utiliza para la gestión general de la relación con el cliente para </a:t>
            </a:r>
            <a:r>
              <a:rPr lang="es-ES_tradnl" sz="2400" i="1" dirty="0"/>
              <a:t>analizar el comportamiento del cliente</a:t>
            </a:r>
            <a:r>
              <a:rPr lang="es-ES_tradnl" sz="2400" dirty="0"/>
              <a:t> con el fin de gestionar la deserción y maximizar el valor esperado del cliente. </a:t>
            </a:r>
            <a:endParaRPr lang="es-ES_tradnl" sz="2400" dirty="0" smtClean="0"/>
          </a:p>
          <a:p>
            <a:pPr marL="342900" indent="-342900">
              <a:spcBef>
                <a:spcPts val="600"/>
              </a:spcBef>
              <a:spcAft>
                <a:spcPts val="600"/>
              </a:spcAft>
              <a:buFont typeface="Arial" charset="0"/>
              <a:buChar char="•"/>
            </a:pPr>
            <a:r>
              <a:rPr lang="es-ES_tradnl" sz="2400" dirty="0" smtClean="0"/>
              <a:t>¿Recientemente ha escuchado o aplicado </a:t>
            </a:r>
            <a:r>
              <a:rPr lang="es-ES_tradnl" sz="2400" u="sng" dirty="0" smtClean="0"/>
              <a:t>nuevas estrategias </a:t>
            </a:r>
            <a:r>
              <a:rPr lang="es-ES_tradnl" sz="2400" dirty="0" smtClean="0"/>
              <a:t>para </a:t>
            </a:r>
            <a:r>
              <a:rPr lang="es-ES_tradnl" sz="2400" dirty="0" err="1" smtClean="0"/>
              <a:t>an</a:t>
            </a:r>
            <a:r>
              <a:rPr lang="es-ES" sz="2400" dirty="0" err="1" smtClean="0"/>
              <a:t>álisis</a:t>
            </a:r>
            <a:r>
              <a:rPr lang="es-ES" sz="2400" dirty="0" smtClean="0"/>
              <a:t> de datos en su área de investigación?</a:t>
            </a:r>
            <a:endParaRPr lang="es-ES_tradnl" sz="2400" dirty="0"/>
          </a:p>
        </p:txBody>
      </p:sp>
    </p:spTree>
    <p:extLst>
      <p:ext uri="{BB962C8B-B14F-4D97-AF65-F5344CB8AC3E}">
        <p14:creationId xmlns:p14="http://schemas.microsoft.com/office/powerpoint/2010/main" val="15048539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3" name="CuadroTexto 2"/>
          <p:cNvSpPr txBox="1"/>
          <p:nvPr/>
        </p:nvSpPr>
        <p:spPr>
          <a:xfrm>
            <a:off x="382771" y="1699407"/>
            <a:ext cx="11349154" cy="4493538"/>
          </a:xfrm>
          <a:prstGeom prst="rect">
            <a:avLst/>
          </a:prstGeom>
          <a:noFill/>
        </p:spPr>
        <p:txBody>
          <a:bodyPr wrap="square" rtlCol="0">
            <a:spAutoFit/>
          </a:bodyPr>
          <a:lstStyle/>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endParaRPr lang="es-ES_tradnl" sz="2400" dirty="0"/>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endParaRPr lang="es-ES_tradnl" sz="2400" dirty="0"/>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endParaRPr lang="es-ES_tradnl" sz="2400" dirty="0"/>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principales minoristas de </a:t>
            </a:r>
            <a:r>
              <a:rPr lang="es-ES_tradnl" sz="2400" dirty="0" err="1"/>
              <a:t>Walmart</a:t>
            </a:r>
            <a:r>
              <a:rPr lang="es-ES_tradnl" sz="2400" dirty="0"/>
              <a:t> a Amazon aplican la minería de datos en todas sus empresas, desde el marketing hasta la gestión de la cadena de suministro. </a:t>
            </a:r>
            <a:endParaRPr lang="es-ES_tradnl" sz="2400" dirty="0" smtClean="0"/>
          </a:p>
        </p:txBody>
      </p:sp>
      <p:pic>
        <p:nvPicPr>
          <p:cNvPr id="4" name="Imagen 3"/>
          <p:cNvPicPr>
            <a:picLocks noChangeAspect="1"/>
          </p:cNvPicPr>
          <p:nvPr/>
        </p:nvPicPr>
        <p:blipFill>
          <a:blip r:embed="rId3"/>
          <a:stretch>
            <a:fillRect/>
          </a:stretch>
        </p:blipFill>
        <p:spPr>
          <a:xfrm>
            <a:off x="3502809" y="265891"/>
            <a:ext cx="8401504" cy="4133581"/>
          </a:xfrm>
          <a:prstGeom prst="rect">
            <a:avLst/>
          </a:prstGeom>
        </p:spPr>
      </p:pic>
      <p:sp>
        <p:nvSpPr>
          <p:cNvPr id="6" name="CuadroTexto 5"/>
          <p:cNvSpPr txBox="1"/>
          <p:nvPr/>
        </p:nvSpPr>
        <p:spPr>
          <a:xfrm>
            <a:off x="382771" y="1482954"/>
            <a:ext cx="3524197" cy="4462760"/>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industria financiera utiliza la minería de datos para la calificación y el comercio de crédito, y en operaciones a través de la detección de fraudes y la gestión de la fuerza laboral. </a:t>
            </a:r>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endParaRPr lang="es-ES_tradnl" sz="24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solidFill>
                <a:srgbClr val="FF0000"/>
              </a:solidFill>
            </a:endParaRPr>
          </a:p>
        </p:txBody>
      </p:sp>
    </p:spTree>
    <p:extLst>
      <p:ext uri="{BB962C8B-B14F-4D97-AF65-F5344CB8AC3E}">
        <p14:creationId xmlns:p14="http://schemas.microsoft.com/office/powerpoint/2010/main" val="14899814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615124" y="215455"/>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172528" y="1121956"/>
            <a:ext cx="11714671" cy="5509200"/>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Considere un ejemplo de una historia del New York Times de 2004: </a:t>
            </a:r>
            <a:endParaRPr lang="es-ES_tradnl" sz="2400" dirty="0" smtClean="0"/>
          </a:p>
          <a:p>
            <a:pPr marL="342900" indent="-342900">
              <a:spcBef>
                <a:spcPts val="600"/>
              </a:spcBef>
              <a:spcAft>
                <a:spcPts val="600"/>
              </a:spcAft>
              <a:buFont typeface="Arial" charset="0"/>
              <a:buChar char="•"/>
            </a:pPr>
            <a:r>
              <a:rPr lang="es-ES_tradnl" sz="2400" dirty="0"/>
              <a:t>E</a:t>
            </a:r>
            <a:r>
              <a:rPr lang="es-ES_tradnl" sz="2400" dirty="0" smtClean="0"/>
              <a:t>l </a:t>
            </a:r>
            <a:r>
              <a:rPr lang="es-ES_tradnl" sz="2400" dirty="0"/>
              <a:t>huracán </a:t>
            </a:r>
            <a:r>
              <a:rPr lang="es-ES_tradnl" sz="2400" dirty="0" err="1"/>
              <a:t>Frances</a:t>
            </a:r>
            <a:r>
              <a:rPr lang="es-ES_tradnl" sz="2400" dirty="0"/>
              <a:t> estaba en camino, atravesando el Caribe, amenazando con un golpe directo en la costa atlántica de Florida. Los residentes llegaron a un terreno más alto, pero muy lejos, en </a:t>
            </a:r>
            <a:r>
              <a:rPr lang="es-ES_tradnl" sz="2400" dirty="0" err="1"/>
              <a:t>Bentonville</a:t>
            </a:r>
            <a:r>
              <a:rPr lang="es-ES_tradnl" sz="2400" dirty="0"/>
              <a:t>, Arkansas, los ejecutivos de Wal-Mart </a:t>
            </a:r>
            <a:r>
              <a:rPr lang="es-ES_tradnl" sz="2400" dirty="0" err="1"/>
              <a:t>Stores</a:t>
            </a:r>
            <a:r>
              <a:rPr lang="es-ES_tradnl" sz="2400" dirty="0"/>
              <a:t> decidieron que la situación ofrecía una gran oportunidad para una de sus nuevas armas basadas en datos ... la tecnología predictiva. </a:t>
            </a:r>
            <a:endParaRPr lang="es-ES_tradnl" sz="2400" dirty="0" smtClean="0"/>
          </a:p>
          <a:p>
            <a:pPr marL="342900" indent="-342900">
              <a:spcBef>
                <a:spcPts val="600"/>
              </a:spcBef>
              <a:spcAft>
                <a:spcPts val="600"/>
              </a:spcAft>
              <a:buFont typeface="Arial" charset="0"/>
              <a:buChar char="•"/>
            </a:pPr>
            <a:r>
              <a:rPr lang="es-ES_tradnl" sz="2400" dirty="0" smtClean="0"/>
              <a:t>Una </a:t>
            </a:r>
            <a:r>
              <a:rPr lang="es-ES_tradnl" sz="2400" dirty="0"/>
              <a:t>semana antes de la llegada de la tormenta, Linda M. </a:t>
            </a:r>
            <a:r>
              <a:rPr lang="es-ES_tradnl" sz="2400" dirty="0" err="1"/>
              <a:t>Dillman</a:t>
            </a:r>
            <a:r>
              <a:rPr lang="es-ES_tradnl" sz="2400" dirty="0"/>
              <a:t>, directora de información de Wal-Mart, presionó a su personal para que hiciera pronósticos basados ​​en lo que sucedió cuando el huracán Charley golpeó varias semanas antes. </a:t>
            </a:r>
            <a:r>
              <a:rPr lang="es-ES_tradnl" sz="2400" dirty="0" smtClean="0"/>
              <a:t>Respaldada </a:t>
            </a:r>
            <a:r>
              <a:rPr lang="es-ES_tradnl" sz="2400" dirty="0"/>
              <a:t>por los billones de bytes de historial de compradores que se almacenan en el almacén de datos de Wal-Mart, sintió que la compañía podría "comenzar a predecir lo que sucederá, en lugar de esperar a que suceda", como lo expresó. (</a:t>
            </a:r>
            <a:r>
              <a:rPr lang="es-ES_tradnl" sz="2400" dirty="0" err="1"/>
              <a:t>Hays</a:t>
            </a:r>
            <a:r>
              <a:rPr lang="es-ES_tradnl" sz="2400" dirty="0"/>
              <a:t>, 2004) </a:t>
            </a:r>
          </a:p>
          <a:p>
            <a:pPr marL="342900" indent="-342900">
              <a:spcBef>
                <a:spcPts val="600"/>
              </a:spcBef>
              <a:spcAft>
                <a:spcPts val="600"/>
              </a:spcAft>
              <a:buFont typeface="Arial" charset="0"/>
              <a:buChar char="•"/>
            </a:pPr>
            <a:r>
              <a:rPr lang="es-ES_tradnl" sz="2400" b="1" dirty="0">
                <a:solidFill>
                  <a:srgbClr val="002060"/>
                </a:solidFill>
              </a:rPr>
              <a:t>Considere por qué la predicción basada en datos podría ser útil en este escenario</a:t>
            </a:r>
            <a:r>
              <a:rPr lang="es-ES_tradnl" sz="2400" b="1" dirty="0" smtClean="0">
                <a:solidFill>
                  <a:srgbClr val="002060"/>
                </a:solidFill>
              </a:rPr>
              <a:t>.</a:t>
            </a:r>
            <a:endParaRPr lang="es-ES_tradnl" sz="2400" b="1" dirty="0">
              <a:solidFill>
                <a:srgbClr val="002060"/>
              </a:solidFill>
            </a:endParaRPr>
          </a:p>
        </p:txBody>
      </p:sp>
    </p:spTree>
    <p:extLst>
      <p:ext uri="{BB962C8B-B14F-4D97-AF65-F5344CB8AC3E}">
        <p14:creationId xmlns:p14="http://schemas.microsoft.com/office/powerpoint/2010/main" val="9391405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382771" y="1751166"/>
            <a:ext cx="11349154" cy="3354765"/>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Puede </a:t>
            </a:r>
            <a:r>
              <a:rPr lang="es-ES_tradnl" sz="2400" dirty="0"/>
              <a:t>ser útil predecir que las personas en el camino del huracán comprarían más agua embotellada. Tal vez, pero este punto parece un poco obvio, y ¿por qué necesitaríamos ciencia de datos para descubrirlo? </a:t>
            </a:r>
            <a:endParaRPr lang="es-ES_tradnl" sz="2400" dirty="0" smtClean="0"/>
          </a:p>
          <a:p>
            <a:pPr marL="342900" indent="-342900">
              <a:spcBef>
                <a:spcPts val="600"/>
              </a:spcBef>
              <a:spcAft>
                <a:spcPts val="600"/>
              </a:spcAft>
              <a:buFont typeface="Arial" charset="0"/>
              <a:buChar char="•"/>
            </a:pPr>
            <a:r>
              <a:rPr lang="es-ES_tradnl" sz="2400" dirty="0" smtClean="0"/>
              <a:t>Puede </a:t>
            </a:r>
            <a:r>
              <a:rPr lang="es-ES_tradnl" sz="2400" dirty="0"/>
              <a:t>ser útil proyectar la cantidad de aumento en las ventas debido al huracán, para garantizar que los </a:t>
            </a:r>
            <a:r>
              <a:rPr lang="es-ES_tradnl" sz="2400" dirty="0" smtClean="0"/>
              <a:t>locales Wal-Mart </a:t>
            </a:r>
            <a:r>
              <a:rPr lang="es-ES_tradnl" sz="2400" dirty="0"/>
              <a:t>estén debidamente abastecidos. </a:t>
            </a:r>
            <a:endParaRPr lang="es-ES_tradnl" sz="2400" dirty="0" smtClean="0"/>
          </a:p>
          <a:p>
            <a:pPr marL="342900" indent="-342900">
              <a:spcBef>
                <a:spcPts val="600"/>
              </a:spcBef>
              <a:spcAft>
                <a:spcPts val="600"/>
              </a:spcAft>
              <a:buFont typeface="Arial" charset="0"/>
              <a:buChar char="•"/>
            </a:pPr>
            <a:r>
              <a:rPr lang="es-ES_tradnl" sz="2400" dirty="0" smtClean="0"/>
              <a:t>Quizás </a:t>
            </a:r>
            <a:r>
              <a:rPr lang="es-ES_tradnl" sz="2400" dirty="0"/>
              <a:t>extraer los datos podría revelar que un DVD en particular se agotó en el camino del huracán, pero tal vez se agotó esa semana en </a:t>
            </a:r>
            <a:r>
              <a:rPr lang="es-ES_tradnl" sz="2400" dirty="0" err="1"/>
              <a:t>Wal-Marts</a:t>
            </a:r>
            <a:r>
              <a:rPr lang="es-ES_tradnl" sz="2400" dirty="0"/>
              <a:t> en todo el país, no solo donde era inminente el aterrizaje del huracán. </a:t>
            </a:r>
            <a:endParaRPr lang="es-ES_tradnl" sz="2400" dirty="0" smtClean="0"/>
          </a:p>
        </p:txBody>
      </p:sp>
    </p:spTree>
    <p:extLst>
      <p:ext uri="{BB962C8B-B14F-4D97-AF65-F5344CB8AC3E}">
        <p14:creationId xmlns:p14="http://schemas.microsoft.com/office/powerpoint/2010/main" val="10594554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382771" y="1751166"/>
            <a:ext cx="11349154" cy="403187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predicción podría ser algo útil, pero probablemente sea más general de lo que pretendía la Sra. </a:t>
            </a:r>
            <a:r>
              <a:rPr lang="es-ES_tradnl" sz="2400" dirty="0" err="1"/>
              <a:t>Dillman</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Sería </a:t>
            </a:r>
            <a:r>
              <a:rPr lang="es-ES_tradnl" sz="2400" dirty="0"/>
              <a:t>más valioso descubrir patrones debido al huracán </a:t>
            </a:r>
            <a:r>
              <a:rPr lang="es-ES_tradnl" sz="2400" dirty="0" smtClean="0"/>
              <a:t>y que </a:t>
            </a:r>
            <a:r>
              <a:rPr lang="es-ES_tradnl" sz="2400" dirty="0"/>
              <a:t>no eran obvios. </a:t>
            </a:r>
            <a:endParaRPr lang="es-ES_tradnl" sz="2400" dirty="0" smtClean="0"/>
          </a:p>
          <a:p>
            <a:pPr marL="342900" indent="-342900">
              <a:spcBef>
                <a:spcPts val="600"/>
              </a:spcBef>
              <a:spcAft>
                <a:spcPts val="600"/>
              </a:spcAft>
              <a:buFont typeface="Arial" charset="0"/>
              <a:buChar char="•"/>
            </a:pPr>
            <a:r>
              <a:rPr lang="es-ES_tradnl" sz="2400" dirty="0" smtClean="0"/>
              <a:t>Para </a:t>
            </a:r>
            <a:r>
              <a:rPr lang="es-ES_tradnl" sz="2400" dirty="0"/>
              <a:t>hacer esto, los analistas podrían examinar el enorme volumen de datos de Wal-Mart de situaciones similares anteriores (como el huracán Charley) para identificar una demanda local inusual de productos. </a:t>
            </a:r>
            <a:endParaRPr lang="es-ES_tradnl" sz="2400" dirty="0" smtClean="0"/>
          </a:p>
          <a:p>
            <a:pPr marL="342900" indent="-342900">
              <a:spcBef>
                <a:spcPts val="600"/>
              </a:spcBef>
              <a:spcAft>
                <a:spcPts val="600"/>
              </a:spcAft>
              <a:buFont typeface="Arial" charset="0"/>
              <a:buChar char="•"/>
            </a:pPr>
            <a:r>
              <a:rPr lang="es-ES_tradnl" sz="2400" dirty="0" smtClean="0"/>
              <a:t>A </a:t>
            </a:r>
            <a:r>
              <a:rPr lang="es-ES_tradnl" sz="2400" dirty="0"/>
              <a:t>partir de tales patrones, la compañía podría anticipar una demanda inusual de productos y aumentar el stock a las tiendas antes de la llegada del huracán. </a:t>
            </a:r>
            <a:endParaRPr lang="es-ES_tradnl" sz="2400" dirty="0" smtClean="0"/>
          </a:p>
          <a:p>
            <a:pPr marL="342900" indent="-342900">
              <a:spcBef>
                <a:spcPts val="600"/>
              </a:spcBef>
              <a:spcAft>
                <a:spcPts val="600"/>
              </a:spcAft>
              <a:buFont typeface="Arial" charset="0"/>
              <a:buChar char="•"/>
            </a:pPr>
            <a:r>
              <a:rPr lang="es-ES_tradnl" sz="2400" dirty="0" smtClean="0"/>
              <a:t>De </a:t>
            </a:r>
            <a:r>
              <a:rPr lang="es-ES_tradnl" sz="2400" dirty="0"/>
              <a:t>hecho, eso es lo que sucedió. </a:t>
            </a:r>
            <a:endParaRPr lang="es-ES_tradnl" sz="2400" dirty="0" smtClean="0"/>
          </a:p>
        </p:txBody>
      </p:sp>
    </p:spTree>
    <p:extLst>
      <p:ext uri="{BB962C8B-B14F-4D97-AF65-F5344CB8AC3E}">
        <p14:creationId xmlns:p14="http://schemas.microsoft.com/office/powerpoint/2010/main" val="10208203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641567" y="1751166"/>
            <a:ext cx="6128202" cy="430887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El New York Times (</a:t>
            </a:r>
            <a:r>
              <a:rPr lang="es-ES_tradnl" sz="2400" dirty="0" err="1"/>
              <a:t>Hays</a:t>
            </a:r>
            <a:r>
              <a:rPr lang="es-ES_tradnl" sz="2400" dirty="0"/>
              <a:t>, 2004) informó que: “... los expertos extrajeron los datos y descubrieron que las tiendas necesitarían ciertos productos, y no solo las </a:t>
            </a:r>
            <a:r>
              <a:rPr lang="es-ES_tradnl" sz="2400" u="sng" dirty="0"/>
              <a:t>linternas</a:t>
            </a:r>
            <a:r>
              <a:rPr lang="es-ES_tradnl" sz="2400" dirty="0"/>
              <a:t> habituales. </a:t>
            </a:r>
            <a:endParaRPr lang="es-ES_tradnl" sz="2400" dirty="0" smtClean="0"/>
          </a:p>
          <a:p>
            <a:pPr marL="342900" indent="-342900">
              <a:spcBef>
                <a:spcPts val="600"/>
              </a:spcBef>
              <a:spcAft>
                <a:spcPts val="600"/>
              </a:spcAft>
              <a:buFont typeface="Arial" charset="0"/>
              <a:buChar char="•"/>
            </a:pPr>
            <a:r>
              <a:rPr lang="es-ES_tradnl" sz="2400" dirty="0" smtClean="0"/>
              <a:t>"</a:t>
            </a:r>
            <a:r>
              <a:rPr lang="es-ES_tradnl" sz="2400" dirty="0"/>
              <a:t>No sabíamos en el pasado que las Pop-</a:t>
            </a:r>
            <a:r>
              <a:rPr lang="es-ES_tradnl" sz="2400" dirty="0" err="1"/>
              <a:t>Tarts</a:t>
            </a:r>
            <a:r>
              <a:rPr lang="es-ES_tradnl" sz="2400" dirty="0"/>
              <a:t> de fresa aumentan las ventas, como siete veces su tasa de ventas normal, antes de un huracán", dijo </a:t>
            </a:r>
            <a:r>
              <a:rPr lang="es-ES_tradnl" sz="2400" dirty="0" err="1"/>
              <a:t>Dillman</a:t>
            </a:r>
            <a:r>
              <a:rPr lang="es-ES_tradnl" sz="2400" dirty="0"/>
              <a:t> en una entrevista reciente. "Y el artículo más vendido antes del huracán fue la cerveza</a:t>
            </a:r>
            <a:r>
              <a:rPr lang="es-ES_tradnl" sz="2400" dirty="0" smtClean="0"/>
              <a:t>".</a:t>
            </a:r>
            <a:endParaRPr lang="es-ES_tradnl" sz="2400" dirty="0"/>
          </a:p>
        </p:txBody>
      </p:sp>
      <p:pic>
        <p:nvPicPr>
          <p:cNvPr id="4" name="Imagen 3"/>
          <p:cNvPicPr>
            <a:picLocks noChangeAspect="1"/>
          </p:cNvPicPr>
          <p:nvPr/>
        </p:nvPicPr>
        <p:blipFill>
          <a:blip r:embed="rId3"/>
          <a:stretch>
            <a:fillRect/>
          </a:stretch>
        </p:blipFill>
        <p:spPr>
          <a:xfrm>
            <a:off x="7915801" y="759995"/>
            <a:ext cx="3276600" cy="4953000"/>
          </a:xfrm>
          <a:prstGeom prst="rect">
            <a:avLst/>
          </a:prstGeom>
        </p:spPr>
      </p:pic>
    </p:spTree>
    <p:extLst>
      <p:ext uri="{BB962C8B-B14F-4D97-AF65-F5344CB8AC3E}">
        <p14:creationId xmlns:p14="http://schemas.microsoft.com/office/powerpoint/2010/main" val="14367122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Objetivos del curso</a:t>
            </a:r>
            <a:endParaRPr lang="en-US" sz="4400" dirty="0"/>
          </a:p>
        </p:txBody>
      </p:sp>
      <p:sp>
        <p:nvSpPr>
          <p:cNvPr id="5" name="Marcador de contenido 2"/>
          <p:cNvSpPr txBox="1">
            <a:spLocks/>
          </p:cNvSpPr>
          <p:nvPr/>
        </p:nvSpPr>
        <p:spPr>
          <a:xfrm>
            <a:off x="907560" y="2338282"/>
            <a:ext cx="10385280" cy="381717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r>
              <a:rPr lang="es-AR" sz="2400" dirty="0" smtClean="0"/>
              <a:t>- </a:t>
            </a:r>
            <a:r>
              <a:rPr lang="es-AR" sz="2400" dirty="0"/>
              <a:t>Comprender los conceptos e implicaciones </a:t>
            </a:r>
            <a:r>
              <a:rPr lang="es-AR" sz="2400" dirty="0" smtClean="0"/>
              <a:t>relacionadas al </a:t>
            </a:r>
            <a:r>
              <a:rPr lang="es-AR" sz="2400" dirty="0"/>
              <a:t>análisis de datos </a:t>
            </a:r>
            <a:endParaRPr lang="es-AR" sz="2400" dirty="0" smtClean="0"/>
          </a:p>
          <a:p>
            <a:pPr lvl="0"/>
            <a:r>
              <a:rPr lang="es-ES_tradnl" sz="2400" dirty="0" smtClean="0"/>
              <a:t>- </a:t>
            </a:r>
            <a:r>
              <a:rPr lang="es-ES_tradnl" sz="2400" dirty="0"/>
              <a:t>A</a:t>
            </a:r>
            <a:r>
              <a:rPr lang="es-AR" sz="2400" dirty="0"/>
              <a:t>plicar ciertas estrategias y herramientas de minería de datos de manera </a:t>
            </a:r>
            <a:r>
              <a:rPr lang="es-AR" sz="2400" dirty="0" smtClean="0"/>
              <a:t>simple.</a:t>
            </a:r>
            <a:r>
              <a:rPr lang="es-ES_tradnl" sz="2400" dirty="0" smtClean="0"/>
              <a:t> </a:t>
            </a:r>
          </a:p>
          <a:p>
            <a:pPr lvl="0"/>
            <a:r>
              <a:rPr lang="es-ES_tradnl" sz="2400" dirty="0" smtClean="0"/>
              <a:t>- Poner en uso la parte te</a:t>
            </a:r>
            <a:r>
              <a:rPr lang="es-ES" sz="2400" dirty="0" err="1" smtClean="0"/>
              <a:t>órica</a:t>
            </a:r>
            <a:r>
              <a:rPr lang="es-ES" sz="2400" dirty="0" smtClean="0"/>
              <a:t> y técnica en sus propios campos de acción</a:t>
            </a:r>
            <a:endParaRPr lang="es-ES_tradnl" sz="2400" dirty="0" smtClean="0"/>
          </a:p>
        </p:txBody>
      </p:sp>
    </p:spTree>
    <p:extLst>
      <p:ext uri="{BB962C8B-B14F-4D97-AF65-F5344CB8AC3E}">
        <p14:creationId xmlns:p14="http://schemas.microsoft.com/office/powerpoint/2010/main" val="15185520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246221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Considere </a:t>
            </a:r>
            <a:r>
              <a:rPr lang="es-ES_tradnl" sz="2400" dirty="0"/>
              <a:t>un segundo escenario </a:t>
            </a:r>
            <a:r>
              <a:rPr lang="es-ES_tradnl" sz="2400" dirty="0" smtClean="0"/>
              <a:t>más </a:t>
            </a:r>
            <a:r>
              <a:rPr lang="es-ES_tradnl" sz="2400" dirty="0"/>
              <a:t>típico y cómo podría tratarse desde una perspectiva de datos. </a:t>
            </a:r>
            <a:endParaRPr lang="es-ES_tradnl" sz="2400" dirty="0" smtClean="0"/>
          </a:p>
          <a:p>
            <a:pPr marL="342900" indent="-342900">
              <a:spcBef>
                <a:spcPts val="600"/>
              </a:spcBef>
              <a:spcAft>
                <a:spcPts val="600"/>
              </a:spcAft>
              <a:buFont typeface="Arial" charset="0"/>
              <a:buChar char="•"/>
            </a:pPr>
            <a:r>
              <a:rPr lang="es-ES_tradnl" sz="2400" dirty="0" smtClean="0"/>
              <a:t>Suponga </a:t>
            </a:r>
            <a:r>
              <a:rPr lang="es-ES_tradnl" sz="2400" dirty="0"/>
              <a:t>que acaba de obtener un gran trabajo </a:t>
            </a:r>
            <a:r>
              <a:rPr lang="es-ES_tradnl" sz="2400" dirty="0" smtClean="0"/>
              <a:t>en anal</a:t>
            </a:r>
            <a:r>
              <a:rPr lang="es-ES" sz="2400" dirty="0" err="1" smtClean="0"/>
              <a:t>ítica</a:t>
            </a:r>
            <a:r>
              <a:rPr lang="es-ES" sz="2400" dirty="0" smtClean="0"/>
              <a:t> </a:t>
            </a:r>
            <a:r>
              <a:rPr lang="es-ES_tradnl" sz="2400" dirty="0" smtClean="0"/>
              <a:t>con </a:t>
            </a:r>
            <a:r>
              <a:rPr lang="es-ES_tradnl" sz="2400" dirty="0" err="1"/>
              <a:t>MegaTelCo</a:t>
            </a:r>
            <a:r>
              <a:rPr lang="es-ES_tradnl" sz="2400" dirty="0"/>
              <a:t>, una de las firmas de telecomunicaciones más grandes de los Estados Unidos. Están teniendo un gran problema con la retención de clientes en su negocio inalámbrico. </a:t>
            </a:r>
          </a:p>
        </p:txBody>
      </p:sp>
      <p:pic>
        <p:nvPicPr>
          <p:cNvPr id="4" name="Imagen 3"/>
          <p:cNvPicPr>
            <a:picLocks noChangeAspect="1"/>
          </p:cNvPicPr>
          <p:nvPr/>
        </p:nvPicPr>
        <p:blipFill>
          <a:blip r:embed="rId3"/>
          <a:stretch>
            <a:fillRect/>
          </a:stretch>
        </p:blipFill>
        <p:spPr>
          <a:xfrm>
            <a:off x="7540148" y="3985404"/>
            <a:ext cx="3931488" cy="2386975"/>
          </a:xfrm>
          <a:prstGeom prst="rect">
            <a:avLst/>
          </a:prstGeom>
        </p:spPr>
      </p:pic>
      <p:sp>
        <p:nvSpPr>
          <p:cNvPr id="6" name="CuadroTexto 5"/>
          <p:cNvSpPr txBox="1"/>
          <p:nvPr/>
        </p:nvSpPr>
        <p:spPr>
          <a:xfrm>
            <a:off x="641566" y="4520755"/>
            <a:ext cx="6984185" cy="1569660"/>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En </a:t>
            </a:r>
            <a:r>
              <a:rPr lang="es-ES_tradnl" sz="2400" dirty="0"/>
              <a:t>la región del Atlántico medio, el 20% de los clientes de teléfonos celulares se van cuando vencen sus contratos, y cada vez es más difícil adquirir nuevos clientes. </a:t>
            </a:r>
          </a:p>
        </p:txBody>
      </p:sp>
    </p:spTree>
    <p:extLst>
      <p:ext uri="{BB962C8B-B14F-4D97-AF65-F5344CB8AC3E}">
        <p14:creationId xmlns:p14="http://schemas.microsoft.com/office/powerpoint/2010/main" val="18288752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350865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Dado que el mercado de teléfonos celulares ahora está saturado, el enorme crecimiento en el mercado inalámbrico se ha reducido. </a:t>
            </a:r>
            <a:endParaRPr lang="es-ES_tradnl" sz="2400" dirty="0" smtClean="0"/>
          </a:p>
          <a:p>
            <a:pPr marL="342900" indent="-342900">
              <a:spcBef>
                <a:spcPts val="600"/>
              </a:spcBef>
              <a:spcAft>
                <a:spcPts val="600"/>
              </a:spcAft>
              <a:buFont typeface="Arial" charset="0"/>
              <a:buChar char="•"/>
            </a:pPr>
            <a:r>
              <a:rPr lang="es-ES_tradnl" sz="2400" dirty="0" smtClean="0"/>
              <a:t>Las </a:t>
            </a:r>
            <a:r>
              <a:rPr lang="es-ES_tradnl" sz="2400" dirty="0"/>
              <a:t>compañías de comunicaciones ahora están involucradas en batallas para atraer a los clientes de cada </a:t>
            </a:r>
            <a:r>
              <a:rPr lang="es-ES_tradnl" sz="2400" dirty="0" smtClean="0"/>
              <a:t>uno, </a:t>
            </a:r>
            <a:r>
              <a:rPr lang="es-ES_tradnl" sz="2400" dirty="0"/>
              <a:t>mientras retienen los suyos.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clientes que cambian de una compañía a otra se llaman </a:t>
            </a:r>
            <a:r>
              <a:rPr lang="es-ES_tradnl" sz="2400" i="1" dirty="0"/>
              <a:t>abandono</a:t>
            </a:r>
            <a:r>
              <a:rPr lang="es-ES_tradnl" sz="2400" dirty="0"/>
              <a:t>, y es costoso en general: una compañía debe gastar en incentivos para atraer a un cliente, mientras que otra compañía pierde ingresos cuando el cliente se va. </a:t>
            </a:r>
            <a:endParaRPr lang="es-ES_tradnl" sz="2400" dirty="0" smtClean="0"/>
          </a:p>
          <a:p>
            <a:pPr marL="342900" indent="-342900">
              <a:spcBef>
                <a:spcPts val="600"/>
              </a:spcBef>
              <a:spcAft>
                <a:spcPts val="600"/>
              </a:spcAft>
              <a:buFont typeface="Arial" charset="0"/>
              <a:buChar char="•"/>
            </a:pPr>
            <a:r>
              <a:rPr lang="es-ES_tradnl" sz="2400" dirty="0" smtClean="0"/>
              <a:t>Le </a:t>
            </a:r>
            <a:r>
              <a:rPr lang="es-ES_tradnl" sz="2400" dirty="0"/>
              <a:t>han llamado para ayudar a comprender el problema y para idear una solución. </a:t>
            </a:r>
            <a:endParaRPr lang="es-ES_tradnl" sz="2400" dirty="0" smtClean="0"/>
          </a:p>
        </p:txBody>
      </p:sp>
    </p:spTree>
    <p:extLst>
      <p:ext uri="{BB962C8B-B14F-4D97-AF65-F5344CB8AC3E}">
        <p14:creationId xmlns:p14="http://schemas.microsoft.com/office/powerpoint/2010/main" val="9981266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3877985"/>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Atraer nuevos clientes es mucho más costoso que retener a los existentes, por lo que se asigna una buena cantidad de presupuesto de marketing para evitar </a:t>
            </a:r>
            <a:r>
              <a:rPr lang="es-ES_tradnl" sz="2400" dirty="0" smtClean="0"/>
              <a:t>el abandono. </a:t>
            </a:r>
          </a:p>
          <a:p>
            <a:pPr marL="342900" indent="-342900">
              <a:spcBef>
                <a:spcPts val="600"/>
              </a:spcBef>
              <a:spcAft>
                <a:spcPts val="600"/>
              </a:spcAft>
              <a:buFont typeface="Arial" charset="0"/>
              <a:buChar char="•"/>
            </a:pPr>
            <a:r>
              <a:rPr lang="es-ES_tradnl" sz="2400" dirty="0" smtClean="0"/>
              <a:t>El </a:t>
            </a:r>
            <a:r>
              <a:rPr lang="es-ES_tradnl" sz="2400" dirty="0"/>
              <a:t>marketing ya ha diseñado una oferta especial de retención. Su tarea es idear un plan preciso, paso a paso, sobre cómo el equipo de ciencia de datos debe utilizar los vastos recursos de datos de </a:t>
            </a:r>
            <a:r>
              <a:rPr lang="es-ES_tradnl" sz="2400" dirty="0" err="1"/>
              <a:t>MegaTelCo</a:t>
            </a:r>
            <a:r>
              <a:rPr lang="es-ES_tradnl" sz="2400" dirty="0"/>
              <a:t> para decidir </a:t>
            </a:r>
            <a:r>
              <a:rPr lang="es-ES_tradnl" sz="2400" b="1" dirty="0" smtClean="0"/>
              <a:t>a qué </a:t>
            </a:r>
            <a:r>
              <a:rPr lang="es-ES_tradnl" sz="2400" b="1" dirty="0"/>
              <a:t>clientes </a:t>
            </a:r>
            <a:r>
              <a:rPr lang="es-ES_tradnl" sz="2400" dirty="0"/>
              <a:t>deben ofrecer el </a:t>
            </a:r>
            <a:r>
              <a:rPr lang="es-ES_tradnl" sz="2400" b="1" dirty="0"/>
              <a:t>acuerdo de retención especial </a:t>
            </a:r>
            <a:r>
              <a:rPr lang="es-ES_tradnl" sz="2400" dirty="0"/>
              <a:t>antes de la expiración de sus contratos. </a:t>
            </a:r>
            <a:endParaRPr lang="es-ES_tradnl" sz="2400" dirty="0" smtClean="0"/>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r>
              <a:rPr lang="es-ES_tradnl" sz="2400" b="1" dirty="0" smtClean="0">
                <a:solidFill>
                  <a:srgbClr val="002060"/>
                </a:solidFill>
              </a:rPr>
              <a:t>Piense </a:t>
            </a:r>
            <a:r>
              <a:rPr lang="es-ES_tradnl" sz="2400" b="1" dirty="0">
                <a:solidFill>
                  <a:srgbClr val="002060"/>
                </a:solidFill>
              </a:rPr>
              <a:t>cuidadosamente sobre qué datos podría usar y cómo se usarían. </a:t>
            </a:r>
          </a:p>
        </p:txBody>
      </p:sp>
    </p:spTree>
    <p:extLst>
      <p:ext uri="{BB962C8B-B14F-4D97-AF65-F5344CB8AC3E}">
        <p14:creationId xmlns:p14="http://schemas.microsoft.com/office/powerpoint/2010/main" val="15495803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4247317"/>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Específicamente, ¿cómo debería </a:t>
            </a:r>
            <a:r>
              <a:rPr lang="es-ES_tradnl" sz="2400" dirty="0" err="1"/>
              <a:t>MegaTelCo</a:t>
            </a:r>
            <a:r>
              <a:rPr lang="es-ES_tradnl" sz="2400" dirty="0"/>
              <a:t> elegir un conjunto de clientes para recibir su oferta con el fin de reducir mejor </a:t>
            </a:r>
            <a:r>
              <a:rPr lang="es-ES_tradnl" sz="2400" dirty="0" smtClean="0"/>
              <a:t>el abandono para </a:t>
            </a:r>
            <a:r>
              <a:rPr lang="es-ES_tradnl" sz="2400" dirty="0"/>
              <a:t>un presupuesto de incentivo particular? </a:t>
            </a:r>
            <a:endParaRPr lang="es-ES_tradnl" sz="2400" dirty="0" smtClean="0"/>
          </a:p>
          <a:p>
            <a:pPr marL="342900" indent="-342900">
              <a:spcBef>
                <a:spcPts val="600"/>
              </a:spcBef>
              <a:spcAft>
                <a:spcPts val="600"/>
              </a:spcAft>
              <a:buFont typeface="Arial" charset="0"/>
              <a:buChar char="•"/>
            </a:pPr>
            <a:r>
              <a:rPr lang="es-ES_tradnl" sz="2400" dirty="0" smtClean="0"/>
              <a:t>Responder </a:t>
            </a:r>
            <a:r>
              <a:rPr lang="es-ES_tradnl" sz="2400" dirty="0"/>
              <a:t>esta pregunta es mucho más complicado de lo que parece inicialmente. </a:t>
            </a:r>
            <a:endParaRPr lang="es-ES_tradnl" sz="2400" dirty="0" smtClean="0"/>
          </a:p>
          <a:p>
            <a:pPr marL="342900" indent="-342900">
              <a:spcBef>
                <a:spcPts val="600"/>
              </a:spcBef>
              <a:spcAft>
                <a:spcPts val="600"/>
              </a:spcAft>
              <a:buFont typeface="Arial" charset="0"/>
              <a:buChar char="•"/>
            </a:pPr>
            <a:endParaRPr lang="es-ES_tradnl" sz="2400" dirty="0"/>
          </a:p>
          <a:p>
            <a:pPr marL="342900" indent="-342900">
              <a:spcBef>
                <a:spcPts val="600"/>
              </a:spcBef>
              <a:spcAft>
                <a:spcPts val="600"/>
              </a:spcAft>
              <a:buFont typeface="Arial" charset="0"/>
              <a:buChar char="•"/>
            </a:pPr>
            <a:r>
              <a:rPr lang="es-ES_tradnl" sz="2400" dirty="0"/>
              <a:t>En realidad, la retención de clientes ha sido un uso importante de las tecnologías de minería de datos, especialmente en negocios de telecomunicaciones y finanzas. Estos, en general, fueron algunos de los primeros y más amplios en adoptar las </a:t>
            </a:r>
            <a:r>
              <a:rPr lang="es-ES_tradnl" sz="2400" i="1" dirty="0"/>
              <a:t>tecnologías de minería de datos</a:t>
            </a:r>
            <a:r>
              <a:rPr lang="es-ES_tradnl" sz="2400" dirty="0"/>
              <a:t>.</a:t>
            </a:r>
          </a:p>
        </p:txBody>
      </p:sp>
    </p:spTree>
    <p:extLst>
      <p:ext uri="{BB962C8B-B14F-4D97-AF65-F5344CB8AC3E}">
        <p14:creationId xmlns:p14="http://schemas.microsoft.com/office/powerpoint/2010/main" val="16946081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Business </a:t>
            </a:r>
            <a:r>
              <a:rPr lang="es-ES" sz="4400" dirty="0" err="1"/>
              <a:t>Intelligence</a:t>
            </a:r>
            <a:endParaRPr lang="en-US" sz="4400" dirty="0"/>
          </a:p>
          <a:p>
            <a:endParaRPr lang="en-US" sz="4400" dirty="0"/>
          </a:p>
        </p:txBody>
      </p:sp>
      <p:sp>
        <p:nvSpPr>
          <p:cNvPr id="5" name="Marcador de contenido 2"/>
          <p:cNvSpPr txBox="1">
            <a:spLocks/>
          </p:cNvSpPr>
          <p:nvPr/>
        </p:nvSpPr>
        <p:spPr>
          <a:xfrm>
            <a:off x="907560" y="2069432"/>
            <a:ext cx="10385280" cy="439950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La </a:t>
            </a:r>
            <a:r>
              <a:rPr lang="es-ES_tradnl" sz="2400" dirty="0"/>
              <a:t>inteligencia empresarial incluye herramientas y técnicas para la recopilación de datos, el análisis y la visualización para ayudar en la </a:t>
            </a:r>
            <a:r>
              <a:rPr lang="es-ES_tradnl" sz="2400" u="sng" dirty="0"/>
              <a:t>toma de decisiones ejecutivas en cualquier industria</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minería de datos incluye técnicas estadísticas y de aprendizaje automático para construir modelos de toma de decisiones a partir de datos sin procesar.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minería de texto, la minería web y el </a:t>
            </a:r>
            <a:r>
              <a:rPr lang="es-ES_tradnl" sz="2400" dirty="0" err="1"/>
              <a:t>big</a:t>
            </a:r>
            <a:r>
              <a:rPr lang="es-ES_tradnl" sz="2400" dirty="0"/>
              <a:t> data </a:t>
            </a:r>
            <a:r>
              <a:rPr lang="es-ES_tradnl" sz="2400" dirty="0" smtClean="0"/>
              <a:t>son usados con el objetivo de extraer conocimiento a partir de los datos. </a:t>
            </a:r>
            <a:endParaRPr lang="es-ES_tradnl" sz="2400" dirty="0"/>
          </a:p>
        </p:txBody>
      </p:sp>
    </p:spTree>
    <p:extLst>
      <p:ext uri="{BB962C8B-B14F-4D97-AF65-F5344CB8AC3E}">
        <p14:creationId xmlns:p14="http://schemas.microsoft.com/office/powerpoint/2010/main" val="20127042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Business </a:t>
            </a:r>
            <a:r>
              <a:rPr lang="es-ES" sz="4400" dirty="0" err="1" smtClean="0"/>
              <a:t>Intelligence</a:t>
            </a:r>
            <a:endParaRPr lang="en-US" sz="4400" dirty="0"/>
          </a:p>
        </p:txBody>
      </p:sp>
      <p:pic>
        <p:nvPicPr>
          <p:cNvPr id="4" name="Imagen 3"/>
          <p:cNvPicPr>
            <a:picLocks noChangeAspect="1"/>
          </p:cNvPicPr>
          <p:nvPr/>
        </p:nvPicPr>
        <p:blipFill>
          <a:blip r:embed="rId3"/>
          <a:stretch>
            <a:fillRect/>
          </a:stretch>
        </p:blipFill>
        <p:spPr>
          <a:xfrm>
            <a:off x="2499750" y="1443790"/>
            <a:ext cx="7200900" cy="4610100"/>
          </a:xfrm>
          <a:prstGeom prst="rect">
            <a:avLst/>
          </a:prstGeom>
        </p:spPr>
      </p:pic>
    </p:spTree>
    <p:extLst>
      <p:ext uri="{BB962C8B-B14F-4D97-AF65-F5344CB8AC3E}">
        <p14:creationId xmlns:p14="http://schemas.microsoft.com/office/powerpoint/2010/main" val="12319283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Data </a:t>
            </a:r>
            <a:r>
              <a:rPr lang="es-ES" sz="4400" dirty="0" err="1"/>
              <a:t>Mining</a:t>
            </a:r>
            <a:endParaRPr lang="en-US" sz="4400" dirty="0"/>
          </a:p>
        </p:txBody>
      </p:sp>
      <p:sp>
        <p:nvSpPr>
          <p:cNvPr id="3" name="CuadroTexto 2"/>
          <p:cNvSpPr txBox="1"/>
          <p:nvPr/>
        </p:nvSpPr>
        <p:spPr>
          <a:xfrm>
            <a:off x="770399" y="2024806"/>
            <a:ext cx="10659601" cy="283154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Las </a:t>
            </a:r>
            <a:r>
              <a:rPr lang="es-ES_tradnl" sz="2400" dirty="0"/>
              <a:t>técnicas de minería de datos se pueden aplicar a cualquier tipo de datos antiguos o emergentes; cada tipo de datos se puede manejar mejor usando ciertas técnicas, pero no todas.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otras palabras, las técnicas de minería de datos están limitadas por el tipo de datos, el tamaño del conjunto de datos, el contexto de las tareas aplicadas, etc. Cada conjunto de datos tiene sus propias soluciones de minería de datos apropiadas</a:t>
            </a:r>
            <a:r>
              <a:rPr lang="es-ES_tradnl" sz="2400" dirty="0" smtClean="0"/>
              <a:t>. </a:t>
            </a:r>
          </a:p>
        </p:txBody>
      </p:sp>
    </p:spTree>
    <p:extLst>
      <p:ext uri="{BB962C8B-B14F-4D97-AF65-F5344CB8AC3E}">
        <p14:creationId xmlns:p14="http://schemas.microsoft.com/office/powerpoint/2010/main" val="17272069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Data </a:t>
            </a:r>
            <a:r>
              <a:rPr lang="es-ES" sz="4400" dirty="0" err="1"/>
              <a:t>Mining</a:t>
            </a:r>
            <a:endParaRPr lang="en-US" sz="4400" dirty="0"/>
          </a:p>
        </p:txBody>
      </p:sp>
      <p:sp>
        <p:nvSpPr>
          <p:cNvPr id="3" name="CuadroTexto 2"/>
          <p:cNvSpPr txBox="1"/>
          <p:nvPr/>
        </p:nvSpPr>
        <p:spPr>
          <a:xfrm>
            <a:off x="770399" y="2024806"/>
            <a:ext cx="10659601" cy="2616101"/>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Los </a:t>
            </a:r>
            <a:r>
              <a:rPr lang="es-ES_tradnl" sz="2400" dirty="0"/>
              <a:t>algoritmos de minería de gráficos desarrollados para redes sociales son </a:t>
            </a:r>
            <a:r>
              <a:rPr lang="es-ES_tradnl" sz="2400" dirty="0" smtClean="0"/>
              <a:t>un ejemplo.</a:t>
            </a:r>
          </a:p>
          <a:p>
            <a:pPr marL="342900" indent="-342900">
              <a:spcBef>
                <a:spcPts val="600"/>
              </a:spcBef>
              <a:spcAft>
                <a:spcPts val="600"/>
              </a:spcAft>
              <a:buFont typeface="Arial" charset="0"/>
              <a:buChar char="•"/>
            </a:pPr>
            <a:r>
              <a:rPr lang="es-ES_tradnl" sz="2400" dirty="0" smtClean="0"/>
              <a:t>Las </a:t>
            </a:r>
            <a:r>
              <a:rPr lang="es-ES_tradnl" sz="2400" dirty="0"/>
              <a:t>formas de datos más populares y básicas son de bases de </a:t>
            </a:r>
            <a:r>
              <a:rPr lang="es-ES_tradnl" sz="2400" dirty="0" smtClean="0"/>
              <a:t>datos, </a:t>
            </a:r>
            <a:r>
              <a:rPr lang="es-ES_tradnl" sz="2400" dirty="0"/>
              <a:t>datos ordenados / secuenciales, datos de gráficos, datos de texto, etc.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otras palabras, son datos federados, datos de alta </a:t>
            </a:r>
            <a:r>
              <a:rPr lang="es-ES_tradnl" sz="2400" dirty="0" smtClean="0"/>
              <a:t>dimensión, </a:t>
            </a:r>
            <a:r>
              <a:rPr lang="es-ES_tradnl" sz="2400" dirty="0"/>
              <a:t>datos web, datos numéricos, categóricos o de texto.</a:t>
            </a:r>
          </a:p>
        </p:txBody>
      </p:sp>
    </p:spTree>
    <p:extLst>
      <p:ext uri="{BB962C8B-B14F-4D97-AF65-F5344CB8AC3E}">
        <p14:creationId xmlns:p14="http://schemas.microsoft.com/office/powerpoint/2010/main" val="9053547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Data </a:t>
            </a:r>
            <a:r>
              <a:rPr lang="en-US" sz="4400" dirty="0" smtClean="0"/>
              <a:t>Mining</a:t>
            </a:r>
            <a:endParaRPr lang="en-US" sz="4400" dirty="0"/>
          </a:p>
        </p:txBody>
      </p:sp>
      <p:sp>
        <p:nvSpPr>
          <p:cNvPr id="3" name="CuadroTexto 2"/>
          <p:cNvSpPr txBox="1"/>
          <p:nvPr/>
        </p:nvSpPr>
        <p:spPr>
          <a:xfrm>
            <a:off x="770399" y="2024806"/>
            <a:ext cx="10659601" cy="3724096"/>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minería de datos es el descubrimiento de un </a:t>
            </a:r>
            <a:r>
              <a:rPr lang="es-ES_tradnl" sz="2400" i="1" dirty="0"/>
              <a:t>modelo</a:t>
            </a:r>
            <a:r>
              <a:rPr lang="es-ES_tradnl" sz="2400" dirty="0"/>
              <a:t> en datos; también se llama </a:t>
            </a:r>
            <a:r>
              <a:rPr lang="es-ES_tradnl" sz="2400" i="1" dirty="0"/>
              <a:t>análisis exploratorio de datos </a:t>
            </a:r>
            <a:r>
              <a:rPr lang="es-ES_tradnl" sz="2400" dirty="0"/>
              <a:t>y descubre conocimiento útil, válido, inesperado y comprensible de los datos. </a:t>
            </a:r>
            <a:endParaRPr lang="es-ES_tradnl" sz="2400" dirty="0" smtClean="0"/>
          </a:p>
          <a:p>
            <a:pPr marL="342900" indent="-342900">
              <a:spcBef>
                <a:spcPts val="600"/>
              </a:spcBef>
              <a:spcAft>
                <a:spcPts val="600"/>
              </a:spcAft>
              <a:buFont typeface="Arial" charset="0"/>
              <a:buChar char="•"/>
            </a:pPr>
            <a:r>
              <a:rPr lang="es-ES_tradnl" sz="2400" dirty="0" smtClean="0"/>
              <a:t>Algunos </a:t>
            </a:r>
            <a:r>
              <a:rPr lang="es-ES_tradnl" sz="2400" dirty="0"/>
              <a:t>objetivos se comparten con otras ciencias, como estadísticas, inteligencia artificial, aprendizaje automático y reconocimiento de patrones.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minería de datos se ha tratado con frecuencia como un problema algorítmico en la mayoría de los casos. La agrupación, clasificación, aprendizaje de reglas de asociación, detección de anomalías, regresión y resumen son parte de las tareas que pertenecen a la minería de datos. </a:t>
            </a:r>
          </a:p>
        </p:txBody>
      </p:sp>
    </p:spTree>
    <p:extLst>
      <p:ext uri="{BB962C8B-B14F-4D97-AF65-F5344CB8AC3E}">
        <p14:creationId xmlns:p14="http://schemas.microsoft.com/office/powerpoint/2010/main" val="10630376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Qu</a:t>
            </a:r>
            <a:r>
              <a:rPr lang="es-ES" dirty="0" smtClean="0"/>
              <a:t>é es la minería de datos</a:t>
            </a:r>
            <a:r>
              <a:rPr lang="en-US" dirty="0" smtClean="0"/>
              <a:t>?</a:t>
            </a:r>
            <a:endParaRPr lang="en-US" dirty="0"/>
          </a:p>
        </p:txBody>
      </p:sp>
      <p:sp>
        <p:nvSpPr>
          <p:cNvPr id="3" name="Marcador de contenido 2"/>
          <p:cNvSpPr>
            <a:spLocks noGrp="1"/>
          </p:cNvSpPr>
          <p:nvPr>
            <p:ph idx="1"/>
          </p:nvPr>
        </p:nvSpPr>
        <p:spPr>
          <a:xfrm>
            <a:off x="1097280" y="1892968"/>
            <a:ext cx="10058400" cy="3976126"/>
          </a:xfrm>
        </p:spPr>
        <p:txBody>
          <a:bodyPr>
            <a:noAutofit/>
          </a:bodyPr>
          <a:lstStyle/>
          <a:p>
            <a:r>
              <a:rPr lang="en-US" sz="2400" dirty="0" err="1"/>
              <a:t>Descubrir</a:t>
            </a:r>
            <a:r>
              <a:rPr lang="en-US" sz="2400" dirty="0"/>
              <a:t> </a:t>
            </a:r>
            <a:r>
              <a:rPr lang="en-US" sz="2400" dirty="0" err="1"/>
              <a:t>patrones</a:t>
            </a:r>
            <a:r>
              <a:rPr lang="en-US" sz="2400" dirty="0"/>
              <a:t> </a:t>
            </a:r>
            <a:r>
              <a:rPr lang="en-US" sz="2400" dirty="0" err="1"/>
              <a:t>novedosos</a:t>
            </a:r>
            <a:r>
              <a:rPr lang="en-US" sz="2400" dirty="0"/>
              <a:t>, </a:t>
            </a:r>
            <a:r>
              <a:rPr lang="en-US" sz="2400" dirty="0" err="1"/>
              <a:t>interesantes</a:t>
            </a:r>
            <a:r>
              <a:rPr lang="en-US" sz="2400" dirty="0"/>
              <a:t> y </a:t>
            </a:r>
            <a:r>
              <a:rPr lang="en-US" sz="2400" dirty="0" err="1"/>
              <a:t>potencialmente</a:t>
            </a:r>
            <a:r>
              <a:rPr lang="en-US" sz="2400" dirty="0"/>
              <a:t> </a:t>
            </a:r>
            <a:r>
              <a:rPr lang="en-US" sz="2400" dirty="0" err="1"/>
              <a:t>útiles</a:t>
            </a:r>
            <a:r>
              <a:rPr lang="en-US" sz="2400" dirty="0"/>
              <a:t> de </a:t>
            </a:r>
            <a:r>
              <a:rPr lang="en-US" sz="2400" dirty="0" err="1"/>
              <a:t>grandes</a:t>
            </a:r>
            <a:r>
              <a:rPr lang="en-US" sz="2400" dirty="0"/>
              <a:t> </a:t>
            </a:r>
            <a:r>
              <a:rPr lang="en-US" sz="2400" dirty="0" err="1"/>
              <a:t>conjuntos</a:t>
            </a:r>
            <a:r>
              <a:rPr lang="en-US" sz="2400" dirty="0"/>
              <a:t> de </a:t>
            </a:r>
            <a:r>
              <a:rPr lang="en-US" sz="2400" dirty="0" err="1"/>
              <a:t>datos</a:t>
            </a:r>
            <a:r>
              <a:rPr lang="en-US" sz="2400" dirty="0"/>
              <a:t> y </a:t>
            </a:r>
            <a:r>
              <a:rPr lang="en-US" sz="2400" dirty="0" err="1"/>
              <a:t>aplicar</a:t>
            </a:r>
            <a:r>
              <a:rPr lang="en-US" sz="2400" dirty="0"/>
              <a:t> </a:t>
            </a:r>
            <a:r>
              <a:rPr lang="en-US" sz="2400" dirty="0" err="1"/>
              <a:t>algoritmos</a:t>
            </a:r>
            <a:r>
              <a:rPr lang="en-US" sz="2400" dirty="0"/>
              <a:t> para la </a:t>
            </a:r>
            <a:r>
              <a:rPr lang="en-US" sz="2400" dirty="0" err="1"/>
              <a:t>extracción</a:t>
            </a:r>
            <a:r>
              <a:rPr lang="en-US" sz="2400" dirty="0"/>
              <a:t> de </a:t>
            </a:r>
            <a:r>
              <a:rPr lang="en-US" sz="2400" dirty="0" err="1"/>
              <a:t>información</a:t>
            </a:r>
            <a:r>
              <a:rPr lang="en-US" sz="2400" dirty="0"/>
              <a:t> </a:t>
            </a:r>
            <a:r>
              <a:rPr lang="en-US" sz="2400" dirty="0" err="1" smtClean="0"/>
              <a:t>oculta</a:t>
            </a:r>
            <a:endParaRPr lang="en-US" sz="2400" dirty="0"/>
          </a:p>
          <a:p>
            <a:pPr>
              <a:buFont typeface="Arial" charset="0"/>
              <a:buChar char="•"/>
            </a:pPr>
            <a:r>
              <a:rPr lang="en-US" sz="2200" dirty="0" smtClean="0"/>
              <a:t> Knowledge </a:t>
            </a:r>
            <a:r>
              <a:rPr lang="en-US" sz="2200" dirty="0"/>
              <a:t>discovery (mining) in databases (KDD), </a:t>
            </a:r>
          </a:p>
          <a:p>
            <a:pPr>
              <a:buFont typeface="Arial" charset="0"/>
              <a:buChar char="•"/>
            </a:pPr>
            <a:r>
              <a:rPr lang="en-US" sz="2200" dirty="0" smtClean="0"/>
              <a:t> knowledge </a:t>
            </a:r>
            <a:r>
              <a:rPr lang="en-US" sz="2200" dirty="0"/>
              <a:t>extraction,</a:t>
            </a:r>
          </a:p>
          <a:p>
            <a:pPr>
              <a:buFont typeface="Arial" charset="0"/>
              <a:buChar char="•"/>
            </a:pPr>
            <a:r>
              <a:rPr lang="en-US" sz="2200" dirty="0" smtClean="0"/>
              <a:t> data/pattern </a:t>
            </a:r>
            <a:r>
              <a:rPr lang="en-US" sz="2200" dirty="0"/>
              <a:t>analysis, </a:t>
            </a:r>
            <a:endParaRPr lang="en-US" sz="2200" dirty="0" smtClean="0"/>
          </a:p>
          <a:p>
            <a:pPr>
              <a:buFont typeface="Arial" charset="0"/>
              <a:buChar char="•"/>
            </a:pPr>
            <a:r>
              <a:rPr lang="en-US" sz="2200" dirty="0" smtClean="0"/>
              <a:t> data </a:t>
            </a:r>
            <a:r>
              <a:rPr lang="en-US" sz="2200" dirty="0"/>
              <a:t>archeology, </a:t>
            </a:r>
            <a:endParaRPr lang="en-US" sz="2200" dirty="0" smtClean="0"/>
          </a:p>
          <a:p>
            <a:pPr>
              <a:buFont typeface="Arial" charset="0"/>
              <a:buChar char="•"/>
            </a:pPr>
            <a:r>
              <a:rPr lang="en-US" sz="2200" dirty="0" smtClean="0"/>
              <a:t> data </a:t>
            </a:r>
            <a:r>
              <a:rPr lang="en-US" sz="2200" dirty="0"/>
              <a:t>dredging,</a:t>
            </a:r>
          </a:p>
          <a:p>
            <a:pPr>
              <a:buFont typeface="Arial" charset="0"/>
              <a:buChar char="•"/>
            </a:pPr>
            <a:r>
              <a:rPr lang="en-US" sz="2200" dirty="0" smtClean="0"/>
              <a:t> information harvesting.</a:t>
            </a:r>
            <a:endParaRPr lang="en-US" sz="22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29</a:t>
            </a:fld>
            <a:endParaRPr lang="en-US" sz="1600" dirty="0"/>
          </a:p>
        </p:txBody>
      </p:sp>
      <p:sp>
        <p:nvSpPr>
          <p:cNvPr id="5" name="CuadroTexto 4"/>
          <p:cNvSpPr txBox="1"/>
          <p:nvPr/>
        </p:nvSpPr>
        <p:spPr>
          <a:xfrm>
            <a:off x="240632" y="5869094"/>
            <a:ext cx="8671541" cy="369332"/>
          </a:xfrm>
          <a:prstGeom prst="rect">
            <a:avLst/>
          </a:prstGeom>
          <a:noFill/>
        </p:spPr>
        <p:txBody>
          <a:bodyPr wrap="none" rtlCol="0">
            <a:spAutoFit/>
          </a:bodyPr>
          <a:lstStyle/>
          <a:p>
            <a:r>
              <a:rPr lang="en-US" dirty="0"/>
              <a:t>H. </a:t>
            </a:r>
            <a:r>
              <a:rPr lang="en-US" dirty="0" err="1"/>
              <a:t>Jiawei</a:t>
            </a:r>
            <a:r>
              <a:rPr lang="en-US" dirty="0"/>
              <a:t> and M. </a:t>
            </a:r>
            <a:r>
              <a:rPr lang="en-US" dirty="0" err="1"/>
              <a:t>Kamber</a:t>
            </a:r>
            <a:r>
              <a:rPr lang="en-US" dirty="0"/>
              <a:t>, Data Mining: Concepts and </a:t>
            </a:r>
            <a:r>
              <a:rPr lang="en-US" dirty="0" smtClean="0"/>
              <a:t>Techniques, Morgan </a:t>
            </a:r>
            <a:r>
              <a:rPr lang="en-US" dirty="0"/>
              <a:t>Kaufmann, 2011.</a:t>
            </a:r>
          </a:p>
        </p:txBody>
      </p:sp>
    </p:spTree>
    <p:extLst>
      <p:ext uri="{BB962C8B-B14F-4D97-AF65-F5344CB8AC3E}">
        <p14:creationId xmlns:p14="http://schemas.microsoft.com/office/powerpoint/2010/main" val="9417073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En resumen, de qué se trata este curso?</a:t>
            </a:r>
            <a:endParaRPr lang="en-US" sz="4400" dirty="0"/>
          </a:p>
        </p:txBody>
      </p:sp>
      <p:sp>
        <p:nvSpPr>
          <p:cNvPr id="5" name="Marcador de contenido 2"/>
          <p:cNvSpPr txBox="1">
            <a:spLocks/>
          </p:cNvSpPr>
          <p:nvPr/>
        </p:nvSpPr>
        <p:spPr>
          <a:xfrm>
            <a:off x="907560" y="2639682"/>
            <a:ext cx="10385280" cy="382925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buFont typeface="Wingdings" charset="2"/>
              <a:buChar char="Ø"/>
            </a:pPr>
            <a:r>
              <a:rPr lang="es-CL" sz="2400" smtClean="0"/>
              <a:t>Conceptos </a:t>
            </a:r>
            <a:r>
              <a:rPr lang="es-CL" sz="2400" dirty="0"/>
              <a:t>relacionados al análisis de datos serán tratados para su comprensión general y las explicaciones serán acompañadas de ejemplos, demos y ejercicios</a:t>
            </a:r>
            <a:r>
              <a:rPr lang="es-ES_tradnl" sz="2400" dirty="0"/>
              <a:t> </a:t>
            </a:r>
            <a:endParaRPr lang="en-US" sz="2400" dirty="0"/>
          </a:p>
        </p:txBody>
      </p:sp>
      <p:sp>
        <p:nvSpPr>
          <p:cNvPr id="3" name="Rectángulo 2"/>
          <p:cNvSpPr/>
          <p:nvPr/>
        </p:nvSpPr>
        <p:spPr>
          <a:xfrm>
            <a:off x="3048000" y="2413338"/>
            <a:ext cx="6096000" cy="369332"/>
          </a:xfrm>
          <a:prstGeom prst="rect">
            <a:avLst/>
          </a:prstGeom>
        </p:spPr>
        <p:txBody>
          <a:bodyPr>
            <a:spAutoFit/>
          </a:bodyPr>
          <a:lstStyle/>
          <a:p>
            <a:pPr>
              <a:spcAft>
                <a:spcPts val="0"/>
              </a:spcAft>
            </a:pPr>
            <a:r>
              <a:rPr lang="es-ES" dirty="0">
                <a:latin typeface="Calibri" charset="0"/>
                <a:ea typeface="Calibri" charset="0"/>
                <a:cs typeface="Times New Roman" charset="0"/>
              </a:rPr>
              <a:t> </a:t>
            </a:r>
            <a:endParaRPr lang="en-US" dirty="0"/>
          </a:p>
        </p:txBody>
      </p:sp>
    </p:spTree>
    <p:extLst>
      <p:ext uri="{BB962C8B-B14F-4D97-AF65-F5344CB8AC3E}">
        <p14:creationId xmlns:p14="http://schemas.microsoft.com/office/powerpoint/2010/main" val="1236433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6"/>
          <p:cNvGraphicFramePr>
            <a:graphicFrameLocks/>
          </p:cNvGraphicFramePr>
          <p:nvPr>
            <p:extLst/>
          </p:nvPr>
        </p:nvGraphicFramePr>
        <p:xfrm>
          <a:off x="1206391" y="947057"/>
          <a:ext cx="10058400" cy="4846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número de diapositiva 3"/>
          <p:cNvSpPr txBox="1">
            <a:spLocks/>
          </p:cNvSpPr>
          <p:nvPr/>
        </p:nvSpPr>
        <p:spPr>
          <a:xfrm>
            <a:off x="9900458" y="6378169"/>
            <a:ext cx="1312025" cy="446742"/>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1600" smtClean="0"/>
              <a:pPr/>
              <a:t>30</a:t>
            </a:fld>
            <a:endParaRPr lang="en-US" sz="1600" dirty="0"/>
          </a:p>
        </p:txBody>
      </p:sp>
      <p:sp>
        <p:nvSpPr>
          <p:cNvPr id="6" name="CuadroTexto 5"/>
          <p:cNvSpPr txBox="1"/>
          <p:nvPr/>
        </p:nvSpPr>
        <p:spPr>
          <a:xfrm>
            <a:off x="1206391" y="1625468"/>
            <a:ext cx="1241687" cy="369332"/>
          </a:xfrm>
          <a:prstGeom prst="rect">
            <a:avLst/>
          </a:prstGeom>
          <a:noFill/>
        </p:spPr>
        <p:txBody>
          <a:bodyPr wrap="none" rtlCol="0">
            <a:spAutoFit/>
          </a:bodyPr>
          <a:lstStyle/>
          <a:p>
            <a:r>
              <a:rPr lang="en-US" dirty="0" err="1" smtClean="0"/>
              <a:t>Integraci</a:t>
            </a:r>
            <a:r>
              <a:rPr lang="es-ES" dirty="0" err="1" smtClean="0"/>
              <a:t>ón</a:t>
            </a:r>
            <a:endParaRPr lang="en-US" dirty="0"/>
          </a:p>
        </p:txBody>
      </p:sp>
      <p:sp>
        <p:nvSpPr>
          <p:cNvPr id="7" name="CuadroTexto 6"/>
          <p:cNvSpPr txBox="1"/>
          <p:nvPr/>
        </p:nvSpPr>
        <p:spPr>
          <a:xfrm>
            <a:off x="1691801" y="2485512"/>
            <a:ext cx="1151918" cy="369332"/>
          </a:xfrm>
          <a:prstGeom prst="rect">
            <a:avLst/>
          </a:prstGeom>
          <a:noFill/>
        </p:spPr>
        <p:txBody>
          <a:bodyPr wrap="none" rtlCol="0">
            <a:spAutoFit/>
          </a:bodyPr>
          <a:lstStyle/>
          <a:p>
            <a:r>
              <a:rPr lang="en-US" dirty="0" err="1" smtClean="0"/>
              <a:t>Extracci</a:t>
            </a:r>
            <a:r>
              <a:rPr lang="es-ES" dirty="0" err="1" smtClean="0"/>
              <a:t>ón</a:t>
            </a:r>
            <a:endParaRPr lang="en-US" dirty="0"/>
          </a:p>
        </p:txBody>
      </p:sp>
      <p:sp>
        <p:nvSpPr>
          <p:cNvPr id="8" name="CuadroTexto 7"/>
          <p:cNvSpPr txBox="1"/>
          <p:nvPr/>
        </p:nvSpPr>
        <p:spPr>
          <a:xfrm>
            <a:off x="2301520" y="3414180"/>
            <a:ext cx="1240724" cy="369332"/>
          </a:xfrm>
          <a:prstGeom prst="rect">
            <a:avLst/>
          </a:prstGeom>
          <a:noFill/>
        </p:spPr>
        <p:txBody>
          <a:bodyPr wrap="none" rtlCol="0">
            <a:spAutoFit/>
          </a:bodyPr>
          <a:lstStyle/>
          <a:p>
            <a:r>
              <a:rPr lang="en-US" dirty="0" err="1" smtClean="0"/>
              <a:t>Preproceso</a:t>
            </a:r>
            <a:endParaRPr lang="en-US" dirty="0"/>
          </a:p>
        </p:txBody>
      </p:sp>
      <p:sp>
        <p:nvSpPr>
          <p:cNvPr id="9" name="CuadroTexto 8"/>
          <p:cNvSpPr txBox="1"/>
          <p:nvPr/>
        </p:nvSpPr>
        <p:spPr>
          <a:xfrm>
            <a:off x="3195104" y="5351356"/>
            <a:ext cx="1389611" cy="369332"/>
          </a:xfrm>
          <a:prstGeom prst="rect">
            <a:avLst/>
          </a:prstGeom>
          <a:noFill/>
        </p:spPr>
        <p:txBody>
          <a:bodyPr wrap="none" rtlCol="0">
            <a:spAutoFit/>
          </a:bodyPr>
          <a:lstStyle/>
          <a:p>
            <a:r>
              <a:rPr lang="en-US" dirty="0" err="1" smtClean="0"/>
              <a:t>Visualizaci</a:t>
            </a:r>
            <a:r>
              <a:rPr lang="es-ES" dirty="0" err="1" smtClean="0"/>
              <a:t>ó</a:t>
            </a:r>
            <a:r>
              <a:rPr lang="en-US" dirty="0" smtClean="0"/>
              <a:t>n</a:t>
            </a:r>
            <a:endParaRPr lang="en-US" dirty="0"/>
          </a:p>
        </p:txBody>
      </p:sp>
      <p:sp>
        <p:nvSpPr>
          <p:cNvPr id="10" name="CuadroTexto 9"/>
          <p:cNvSpPr txBox="1"/>
          <p:nvPr/>
        </p:nvSpPr>
        <p:spPr>
          <a:xfrm>
            <a:off x="2774956" y="4382768"/>
            <a:ext cx="915635" cy="369332"/>
          </a:xfrm>
          <a:prstGeom prst="rect">
            <a:avLst/>
          </a:prstGeom>
          <a:noFill/>
        </p:spPr>
        <p:txBody>
          <a:bodyPr wrap="none" rtlCol="0">
            <a:spAutoFit/>
          </a:bodyPr>
          <a:lstStyle/>
          <a:p>
            <a:r>
              <a:rPr lang="en-US" dirty="0" smtClean="0"/>
              <a:t>Miner</a:t>
            </a:r>
            <a:r>
              <a:rPr lang="es-ES" dirty="0" err="1" smtClean="0"/>
              <a:t>ía</a:t>
            </a:r>
            <a:endParaRPr lang="en-US" dirty="0"/>
          </a:p>
        </p:txBody>
      </p:sp>
      <p:grpSp>
        <p:nvGrpSpPr>
          <p:cNvPr id="11" name="Agrupar 10"/>
          <p:cNvGrpSpPr/>
          <p:nvPr/>
        </p:nvGrpSpPr>
        <p:grpSpPr>
          <a:xfrm>
            <a:off x="3906907" y="5627067"/>
            <a:ext cx="7744967" cy="496147"/>
            <a:chOff x="3016538" y="4020043"/>
            <a:chExt cx="7744967" cy="632199"/>
          </a:xfrm>
        </p:grpSpPr>
        <p:sp>
          <p:nvSpPr>
            <p:cNvPr id="12" name="Rectángulo redondeado 11"/>
            <p:cNvSpPr/>
            <p:nvPr/>
          </p:nvSpPr>
          <p:spPr>
            <a:xfrm>
              <a:off x="3016538" y="4020043"/>
              <a:ext cx="7744967" cy="624182"/>
            </a:xfrm>
            <a:prstGeom prst="roundRect">
              <a:avLst>
                <a:gd name="adj" fmla="val 10000"/>
              </a:avLst>
            </a:pr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3" name="Rectángulo 12"/>
            <p:cNvSpPr/>
            <p:nvPr/>
          </p:nvSpPr>
          <p:spPr>
            <a:xfrm>
              <a:off x="3145298" y="4046342"/>
              <a:ext cx="6519832" cy="6059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smtClean="0"/>
                <a:t>Knowledge</a:t>
              </a:r>
              <a:endParaRPr lang="en-US" sz="2500" kern="1200" dirty="0"/>
            </a:p>
          </p:txBody>
        </p:sp>
      </p:grpSp>
      <p:grpSp>
        <p:nvGrpSpPr>
          <p:cNvPr id="14" name="Agrupar 13"/>
          <p:cNvGrpSpPr/>
          <p:nvPr/>
        </p:nvGrpSpPr>
        <p:grpSpPr>
          <a:xfrm>
            <a:off x="10145700" y="5252522"/>
            <a:ext cx="567001" cy="567001"/>
            <a:chOff x="8913040" y="3612817"/>
            <a:chExt cx="567001" cy="567001"/>
          </a:xfrm>
        </p:grpSpPr>
        <p:sp>
          <p:nvSpPr>
            <p:cNvPr id="15" name="Flecha abajo 14"/>
            <p:cNvSpPr/>
            <p:nvPr/>
          </p:nvSpPr>
          <p:spPr>
            <a:xfrm>
              <a:off x="8913040" y="3612817"/>
              <a:ext cx="567001" cy="567001"/>
            </a:xfrm>
            <a:prstGeom prst="downArrow">
              <a:avLst>
                <a:gd name="adj1" fmla="val 55000"/>
                <a:gd name="adj2" fmla="val 45000"/>
              </a:avLst>
            </a:prstGeom>
            <a:solidFill>
              <a:schemeClr val="bg1">
                <a:alpha val="90000"/>
              </a:schemeClr>
            </a:solidFill>
            <a:ln w="31750">
              <a:solidFill>
                <a:schemeClr val="tx1">
                  <a:alpha val="90000"/>
                </a:schemeClr>
              </a:solidFill>
            </a:ln>
            <a:effectLst>
              <a:glow rad="139700">
                <a:schemeClr val="accent3">
                  <a:satMod val="175000"/>
                  <a:alpha val="40000"/>
                </a:schemeClr>
              </a:glow>
            </a:effectLst>
          </p:spPr>
          <p:style>
            <a:lnRef idx="1">
              <a:scrgbClr r="0" g="0" b="0"/>
            </a:lnRef>
            <a:fillRef idx="1">
              <a:scrgbClr r="0" g="0" b="0"/>
            </a:fillRef>
            <a:effectRef idx="0">
              <a:scrgbClr r="0" g="0" b="0"/>
            </a:effectRef>
            <a:fontRef idx="minor">
              <a:schemeClr val="dk1">
                <a:hueOff val="0"/>
                <a:satOff val="0"/>
                <a:lumOff val="0"/>
                <a:alphaOff val="0"/>
              </a:schemeClr>
            </a:fontRef>
          </p:style>
        </p:sp>
        <p:sp>
          <p:nvSpPr>
            <p:cNvPr id="16" name="Flecha abajo 4"/>
            <p:cNvSpPr/>
            <p:nvPr/>
          </p:nvSpPr>
          <p:spPr>
            <a:xfrm>
              <a:off x="9040615" y="3612817"/>
              <a:ext cx="311851" cy="4266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p:txBody>
        </p:sp>
      </p:grpSp>
      <p:cxnSp>
        <p:nvCxnSpPr>
          <p:cNvPr id="18" name="Conector recto de flecha 17"/>
          <p:cNvCxnSpPr/>
          <p:nvPr/>
        </p:nvCxnSpPr>
        <p:spPr>
          <a:xfrm>
            <a:off x="1108417" y="1077686"/>
            <a:ext cx="0" cy="3305082"/>
          </a:xfrm>
          <a:prstGeom prst="straightConnector1">
            <a:avLst/>
          </a:prstGeom>
          <a:ln w="28575">
            <a:headEnd type="diamond"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2425186" y="4326222"/>
            <a:ext cx="0" cy="1025134"/>
          </a:xfrm>
          <a:prstGeom prst="straightConnector1">
            <a:avLst/>
          </a:prstGeom>
          <a:ln w="28575">
            <a:headEnd type="diamond"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a:off x="3015914" y="5434651"/>
            <a:ext cx="2544" cy="682271"/>
          </a:xfrm>
          <a:prstGeom prst="straightConnector1">
            <a:avLst/>
          </a:prstGeom>
          <a:ln w="28575">
            <a:headEnd type="diamond" w="lg" len="med"/>
            <a:tailEnd type="diamond" w="lg" len="med"/>
          </a:ln>
        </p:spPr>
        <p:style>
          <a:lnRef idx="1">
            <a:schemeClr val="accent1"/>
          </a:lnRef>
          <a:fillRef idx="0">
            <a:schemeClr val="accent1"/>
          </a:fillRef>
          <a:effectRef idx="0">
            <a:schemeClr val="accent1"/>
          </a:effectRef>
          <a:fontRef idx="minor">
            <a:schemeClr val="tx1"/>
          </a:fontRef>
        </p:style>
      </p:cxnSp>
      <p:sp>
        <p:nvSpPr>
          <p:cNvPr id="23" name="Título 1"/>
          <p:cNvSpPr txBox="1">
            <a:spLocks/>
          </p:cNvSpPr>
          <p:nvPr/>
        </p:nvSpPr>
        <p:spPr>
          <a:xfrm>
            <a:off x="835703" y="299113"/>
            <a:ext cx="10058400" cy="90034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Data Mining, </a:t>
            </a:r>
            <a:r>
              <a:rPr lang="en-US" sz="4400" dirty="0" err="1" smtClean="0"/>
              <a:t>fases</a:t>
            </a:r>
            <a:endParaRPr lang="en-US" sz="4400" dirty="0"/>
          </a:p>
        </p:txBody>
      </p:sp>
      <p:sp>
        <p:nvSpPr>
          <p:cNvPr id="26" name="CuadroTexto 25"/>
          <p:cNvSpPr txBox="1"/>
          <p:nvPr/>
        </p:nvSpPr>
        <p:spPr>
          <a:xfrm>
            <a:off x="163231" y="2364049"/>
            <a:ext cx="1424594" cy="646331"/>
          </a:xfrm>
          <a:prstGeom prst="rect">
            <a:avLst/>
          </a:prstGeom>
          <a:noFill/>
        </p:spPr>
        <p:txBody>
          <a:bodyPr wrap="square" rtlCol="0">
            <a:spAutoFit/>
          </a:bodyPr>
          <a:lstStyle/>
          <a:p>
            <a:r>
              <a:rPr lang="en-US" smtClean="0"/>
              <a:t>Preparaci</a:t>
            </a:r>
            <a:r>
              <a:rPr lang="es-ES" dirty="0" err="1" smtClean="0"/>
              <a:t>ón</a:t>
            </a:r>
            <a:r>
              <a:rPr lang="es-ES" dirty="0" smtClean="0"/>
              <a:t> de los datos</a:t>
            </a:r>
            <a:endParaRPr lang="en-US" dirty="0"/>
          </a:p>
        </p:txBody>
      </p:sp>
      <p:sp>
        <p:nvSpPr>
          <p:cNvPr id="27" name="CuadroTexto 26"/>
          <p:cNvSpPr txBox="1"/>
          <p:nvPr/>
        </p:nvSpPr>
        <p:spPr>
          <a:xfrm>
            <a:off x="1587825" y="4515623"/>
            <a:ext cx="840295" cy="646331"/>
          </a:xfrm>
          <a:prstGeom prst="rect">
            <a:avLst/>
          </a:prstGeom>
          <a:noFill/>
        </p:spPr>
        <p:txBody>
          <a:bodyPr wrap="none" rtlCol="0">
            <a:spAutoFit/>
          </a:bodyPr>
          <a:lstStyle/>
          <a:p>
            <a:r>
              <a:rPr lang="en-US" dirty="0" smtClean="0"/>
              <a:t>Data</a:t>
            </a:r>
          </a:p>
          <a:p>
            <a:r>
              <a:rPr lang="en-US" dirty="0" smtClean="0"/>
              <a:t>Mining</a:t>
            </a:r>
            <a:endParaRPr lang="en-US" dirty="0"/>
          </a:p>
        </p:txBody>
      </p:sp>
      <p:sp>
        <p:nvSpPr>
          <p:cNvPr id="28" name="CuadroTexto 27"/>
          <p:cNvSpPr txBox="1"/>
          <p:nvPr/>
        </p:nvSpPr>
        <p:spPr>
          <a:xfrm>
            <a:off x="1691801" y="5623802"/>
            <a:ext cx="1399935" cy="369332"/>
          </a:xfrm>
          <a:prstGeom prst="rect">
            <a:avLst/>
          </a:prstGeom>
          <a:noFill/>
        </p:spPr>
        <p:txBody>
          <a:bodyPr wrap="none" rtlCol="0">
            <a:spAutoFit/>
          </a:bodyPr>
          <a:lstStyle/>
          <a:p>
            <a:r>
              <a:rPr lang="en-US" dirty="0" err="1" smtClean="0"/>
              <a:t>Presentaci</a:t>
            </a:r>
            <a:r>
              <a:rPr lang="es-ES" dirty="0" err="1" smtClean="0"/>
              <a:t>ó</a:t>
            </a:r>
            <a:r>
              <a:rPr lang="en-US" dirty="0" smtClean="0"/>
              <a:t>n</a:t>
            </a:r>
            <a:endParaRPr lang="en-US" dirty="0"/>
          </a:p>
        </p:txBody>
      </p:sp>
    </p:spTree>
    <p:extLst>
      <p:ext uri="{BB962C8B-B14F-4D97-AF65-F5344CB8AC3E}">
        <p14:creationId xmlns:p14="http://schemas.microsoft.com/office/powerpoint/2010/main" val="68988779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Miner</a:t>
            </a:r>
            <a:r>
              <a:rPr lang="es-ES" dirty="0" err="1" smtClean="0"/>
              <a:t>ía</a:t>
            </a:r>
            <a:r>
              <a:rPr lang="es-ES" dirty="0" smtClean="0"/>
              <a:t> en la Web Social</a:t>
            </a:r>
            <a:endParaRPr lang="en-US" dirty="0"/>
          </a:p>
        </p:txBody>
      </p:sp>
      <p:sp>
        <p:nvSpPr>
          <p:cNvPr id="3" name="Marcador de contenido 2"/>
          <p:cNvSpPr>
            <a:spLocks noGrp="1"/>
          </p:cNvSpPr>
          <p:nvPr>
            <p:ph idx="1"/>
          </p:nvPr>
        </p:nvSpPr>
        <p:spPr/>
        <p:txBody>
          <a:bodyPr/>
          <a:lstStyle/>
          <a:p>
            <a:r>
              <a:rPr lang="en-US" dirty="0"/>
              <a:t>¿</a:t>
            </a:r>
            <a:r>
              <a:rPr lang="en-US" dirty="0" err="1"/>
              <a:t>Quién</a:t>
            </a:r>
            <a:r>
              <a:rPr lang="en-US" dirty="0"/>
              <a:t> </a:t>
            </a:r>
            <a:r>
              <a:rPr lang="en-US" dirty="0" err="1"/>
              <a:t>está</a:t>
            </a:r>
            <a:r>
              <a:rPr lang="en-US" dirty="0"/>
              <a:t> </a:t>
            </a:r>
            <a:r>
              <a:rPr lang="en-US" dirty="0" err="1"/>
              <a:t>haciendo</a:t>
            </a:r>
            <a:r>
              <a:rPr lang="en-US" dirty="0"/>
              <a:t> </a:t>
            </a:r>
            <a:r>
              <a:rPr lang="en-US" dirty="0" err="1"/>
              <a:t>conexiones</a:t>
            </a:r>
            <a:r>
              <a:rPr lang="en-US" dirty="0"/>
              <a:t> con </a:t>
            </a:r>
            <a:r>
              <a:rPr lang="en-US" dirty="0" err="1"/>
              <a:t>quién</a:t>
            </a:r>
            <a:r>
              <a:rPr lang="en-US" dirty="0"/>
              <a:t>?</a:t>
            </a:r>
          </a:p>
          <a:p>
            <a:r>
              <a:rPr lang="en-US" dirty="0"/>
              <a:t>De </a:t>
            </a:r>
            <a:r>
              <a:rPr lang="en-US" dirty="0" err="1"/>
              <a:t>qué</a:t>
            </a:r>
            <a:r>
              <a:rPr lang="en-US" dirty="0"/>
              <a:t> </a:t>
            </a:r>
            <a:r>
              <a:rPr lang="en-US" dirty="0" err="1"/>
              <a:t>están</a:t>
            </a:r>
            <a:r>
              <a:rPr lang="en-US" dirty="0"/>
              <a:t> </a:t>
            </a:r>
            <a:r>
              <a:rPr lang="en-US" dirty="0" err="1"/>
              <a:t>hablando</a:t>
            </a:r>
            <a:r>
              <a:rPr lang="en-US" dirty="0"/>
              <a:t>?</a:t>
            </a:r>
          </a:p>
          <a:p>
            <a:r>
              <a:rPr lang="en-US" dirty="0"/>
              <a:t>¿</a:t>
            </a:r>
            <a:r>
              <a:rPr lang="en-US" dirty="0" err="1"/>
              <a:t>Dónde</a:t>
            </a:r>
            <a:r>
              <a:rPr lang="en-US" dirty="0"/>
              <a:t> </a:t>
            </a:r>
            <a:r>
              <a:rPr lang="en-US" dirty="0" err="1"/>
              <a:t>están</a:t>
            </a:r>
            <a:r>
              <a:rPr lang="en-US" dirty="0"/>
              <a:t> </a:t>
            </a:r>
            <a:r>
              <a:rPr lang="en-US" dirty="0" err="1"/>
              <a:t>ubicados</a:t>
            </a:r>
            <a:r>
              <a:rPr lang="en-US" dirty="0"/>
              <a:t>?</a:t>
            </a:r>
          </a:p>
          <a:p>
            <a:r>
              <a:rPr lang="en-US" dirty="0"/>
              <a:t>¿Con </a:t>
            </a:r>
            <a:r>
              <a:rPr lang="en-US" dirty="0" err="1"/>
              <a:t>qué</a:t>
            </a:r>
            <a:r>
              <a:rPr lang="en-US" dirty="0"/>
              <a:t> </a:t>
            </a:r>
            <a:r>
              <a:rPr lang="en-US" dirty="0" err="1"/>
              <a:t>frecuencia</a:t>
            </a:r>
            <a:r>
              <a:rPr lang="en-US" dirty="0"/>
              <a:t> </a:t>
            </a:r>
            <a:r>
              <a:rPr lang="en-US" dirty="0" err="1"/>
              <a:t>las</a:t>
            </a:r>
            <a:r>
              <a:rPr lang="en-US" dirty="0"/>
              <a:t> personas en particular se </a:t>
            </a:r>
            <a:r>
              <a:rPr lang="en-US" dirty="0" err="1"/>
              <a:t>comunican</a:t>
            </a:r>
            <a:r>
              <a:rPr lang="en-US" dirty="0"/>
              <a:t> entre </a:t>
            </a:r>
            <a:r>
              <a:rPr lang="en-US" dirty="0" err="1"/>
              <a:t>sí</a:t>
            </a:r>
            <a:r>
              <a:rPr lang="en-US" dirty="0"/>
              <a:t>?</a:t>
            </a:r>
          </a:p>
          <a:p>
            <a:r>
              <a:rPr lang="en-US" dirty="0"/>
              <a:t>¿</a:t>
            </a:r>
            <a:r>
              <a:rPr lang="en-US" dirty="0" err="1"/>
              <a:t>Qué</a:t>
            </a:r>
            <a:r>
              <a:rPr lang="en-US" dirty="0"/>
              <a:t> </a:t>
            </a:r>
            <a:r>
              <a:rPr lang="en-US" dirty="0" err="1"/>
              <a:t>conexiones</a:t>
            </a:r>
            <a:r>
              <a:rPr lang="en-US" dirty="0"/>
              <a:t> de </a:t>
            </a:r>
            <a:r>
              <a:rPr lang="en-US" dirty="0" err="1"/>
              <a:t>redes</a:t>
            </a:r>
            <a:r>
              <a:rPr lang="en-US" dirty="0"/>
              <a:t> </a:t>
            </a:r>
            <a:r>
              <a:rPr lang="en-US" dirty="0" err="1"/>
              <a:t>sociales</a:t>
            </a:r>
            <a:r>
              <a:rPr lang="en-US" dirty="0"/>
              <a:t> </a:t>
            </a:r>
            <a:r>
              <a:rPr lang="en-US" dirty="0" err="1"/>
              <a:t>generan</a:t>
            </a:r>
            <a:r>
              <a:rPr lang="en-US" dirty="0"/>
              <a:t> el mayor valor para un </a:t>
            </a:r>
            <a:r>
              <a:rPr lang="en-US" dirty="0" err="1"/>
              <a:t>objetivo</a:t>
            </a:r>
            <a:r>
              <a:rPr lang="en-US" dirty="0"/>
              <a:t> en particular?</a:t>
            </a:r>
          </a:p>
          <a:p>
            <a:r>
              <a:rPr lang="en-US" dirty="0"/>
              <a:t>¿</a:t>
            </a:r>
            <a:r>
              <a:rPr lang="en-US" dirty="0" err="1"/>
              <a:t>Cómo</a:t>
            </a:r>
            <a:r>
              <a:rPr lang="en-US" dirty="0"/>
              <a:t> </a:t>
            </a:r>
            <a:r>
              <a:rPr lang="en-US" dirty="0" err="1"/>
              <a:t>afecta</a:t>
            </a:r>
            <a:r>
              <a:rPr lang="en-US" dirty="0"/>
              <a:t> la </a:t>
            </a:r>
            <a:r>
              <a:rPr lang="en-US" dirty="0" err="1"/>
              <a:t>geografía</a:t>
            </a:r>
            <a:r>
              <a:rPr lang="en-US" dirty="0"/>
              <a:t> </a:t>
            </a:r>
            <a:r>
              <a:rPr lang="en-US" dirty="0" smtClean="0"/>
              <a:t>en </a:t>
            </a:r>
            <a:r>
              <a:rPr lang="en-US" dirty="0" err="1" smtClean="0"/>
              <a:t>las</a:t>
            </a:r>
            <a:r>
              <a:rPr lang="en-US" dirty="0" smtClean="0"/>
              <a:t> </a:t>
            </a:r>
            <a:r>
              <a:rPr lang="en-US" dirty="0" err="1" smtClean="0"/>
              <a:t>conexiones</a:t>
            </a:r>
            <a:r>
              <a:rPr lang="en-US" dirty="0" smtClean="0"/>
              <a:t> online?</a:t>
            </a:r>
            <a:endParaRPr lang="en-US" dirty="0"/>
          </a:p>
          <a:p>
            <a:r>
              <a:rPr lang="en-US" dirty="0"/>
              <a:t>¿</a:t>
            </a:r>
            <a:r>
              <a:rPr lang="en-US" dirty="0" err="1"/>
              <a:t>Quiénes</a:t>
            </a:r>
            <a:r>
              <a:rPr lang="en-US" dirty="0"/>
              <a:t> son </a:t>
            </a:r>
            <a:r>
              <a:rPr lang="en-US" dirty="0" err="1"/>
              <a:t>las</a:t>
            </a:r>
            <a:r>
              <a:rPr lang="en-US" dirty="0"/>
              <a:t> personas </a:t>
            </a:r>
            <a:r>
              <a:rPr lang="en-US" dirty="0" err="1"/>
              <a:t>más</a:t>
            </a:r>
            <a:r>
              <a:rPr lang="en-US" dirty="0"/>
              <a:t> </a:t>
            </a:r>
            <a:r>
              <a:rPr lang="en-US" dirty="0" err="1"/>
              <a:t>influyentes</a:t>
            </a:r>
            <a:r>
              <a:rPr lang="en-US" dirty="0"/>
              <a:t> / </a:t>
            </a:r>
            <a:r>
              <a:rPr lang="en-US" dirty="0" err="1"/>
              <a:t>populares</a:t>
            </a:r>
            <a:r>
              <a:rPr lang="en-US" dirty="0"/>
              <a:t> en </a:t>
            </a:r>
            <a:r>
              <a:rPr lang="en-US" dirty="0" err="1"/>
              <a:t>una</a:t>
            </a:r>
            <a:r>
              <a:rPr lang="en-US" dirty="0"/>
              <a:t> red social?</a:t>
            </a:r>
          </a:p>
          <a:p>
            <a:r>
              <a:rPr lang="en-US" dirty="0"/>
              <a:t>¿</a:t>
            </a:r>
            <a:r>
              <a:rPr lang="en-US" dirty="0" err="1"/>
              <a:t>Cuál</a:t>
            </a:r>
            <a:r>
              <a:rPr lang="en-US" dirty="0"/>
              <a:t> </a:t>
            </a:r>
            <a:r>
              <a:rPr lang="en-US" dirty="0" err="1"/>
              <a:t>es</a:t>
            </a:r>
            <a:r>
              <a:rPr lang="en-US" dirty="0"/>
              <a:t> el </a:t>
            </a:r>
            <a:r>
              <a:rPr lang="en-US" dirty="0" err="1"/>
              <a:t>comportamiento</a:t>
            </a:r>
            <a:r>
              <a:rPr lang="en-US" dirty="0"/>
              <a:t> de </a:t>
            </a:r>
            <a:r>
              <a:rPr lang="en-US" dirty="0" err="1"/>
              <a:t>las</a:t>
            </a:r>
            <a:r>
              <a:rPr lang="en-US" dirty="0"/>
              <a:t> personas en </a:t>
            </a:r>
            <a:r>
              <a:rPr lang="en-US" dirty="0" err="1"/>
              <a:t>las</a:t>
            </a:r>
            <a:r>
              <a:rPr lang="en-US" dirty="0"/>
              <a:t> </a:t>
            </a:r>
            <a:r>
              <a:rPr lang="en-US" dirty="0" smtClean="0"/>
              <a:t>OSNs?</a:t>
            </a:r>
            <a:endParaRPr lang="en-US" dirty="0"/>
          </a:p>
          <a:p>
            <a:r>
              <a:rPr lang="en-US" b="1" dirty="0" err="1">
                <a:solidFill>
                  <a:schemeClr val="accent2"/>
                </a:solidFill>
              </a:rPr>
              <a:t>Intereses</a:t>
            </a:r>
            <a:r>
              <a:rPr lang="en-US" b="1" dirty="0">
                <a:solidFill>
                  <a:schemeClr val="accent2"/>
                </a:solidFill>
              </a:rPr>
              <a:t> de </a:t>
            </a:r>
            <a:r>
              <a:rPr lang="en-US" b="1" dirty="0" err="1">
                <a:solidFill>
                  <a:schemeClr val="accent2"/>
                </a:solidFill>
              </a:rPr>
              <a:t>las</a:t>
            </a:r>
            <a:r>
              <a:rPr lang="en-US" b="1" dirty="0">
                <a:solidFill>
                  <a:schemeClr val="accent2"/>
                </a:solidFill>
              </a:rPr>
              <a:t> personas, </a:t>
            </a:r>
            <a:r>
              <a:rPr lang="en-US" b="1" dirty="0" err="1">
                <a:solidFill>
                  <a:schemeClr val="accent2"/>
                </a:solidFill>
              </a:rPr>
              <a:t>personalidad</a:t>
            </a:r>
            <a:r>
              <a:rPr lang="en-US" b="1" dirty="0">
                <a:solidFill>
                  <a:schemeClr val="accent2"/>
                </a:solidFill>
              </a:rPr>
              <a:t> e </a:t>
            </a:r>
            <a:r>
              <a:rPr lang="en-US" b="1" dirty="0" err="1">
                <a:solidFill>
                  <a:schemeClr val="accent2"/>
                </a:solidFill>
              </a:rPr>
              <a:t>interacciones</a:t>
            </a:r>
            <a:r>
              <a:rPr lang="en-US" b="1" dirty="0">
                <a:solidFill>
                  <a:schemeClr val="accent2"/>
                </a:solidFill>
              </a:rPr>
              <a:t> </a:t>
            </a:r>
            <a:r>
              <a:rPr lang="en-US" b="1" dirty="0" err="1">
                <a:solidFill>
                  <a:schemeClr val="accent2"/>
                </a:solidFill>
              </a:rPr>
              <a:t>sociales</a:t>
            </a:r>
            <a:r>
              <a:rPr lang="en-US" b="1" dirty="0">
                <a:solidFill>
                  <a:schemeClr val="accent2"/>
                </a:solidFill>
              </a:rPr>
              <a:t>.</a:t>
            </a: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31</a:t>
            </a:fld>
            <a:endParaRPr lang="en-US" sz="1600" dirty="0"/>
          </a:p>
        </p:txBody>
      </p:sp>
    </p:spTree>
    <p:extLst>
      <p:ext uri="{BB962C8B-B14F-4D97-AF65-F5344CB8AC3E}">
        <p14:creationId xmlns:p14="http://schemas.microsoft.com/office/powerpoint/2010/main" val="10516835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337262" y="562932"/>
            <a:ext cx="2871527" cy="163483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Machine </a:t>
            </a:r>
            <a:r>
              <a:rPr lang="es-ES" sz="4400" dirty="0" err="1" smtClean="0"/>
              <a:t>Learning</a:t>
            </a:r>
            <a:endParaRPr lang="en-US" sz="4400" dirty="0"/>
          </a:p>
        </p:txBody>
      </p:sp>
      <p:pic>
        <p:nvPicPr>
          <p:cNvPr id="3" name="Imagen 2"/>
          <p:cNvPicPr>
            <a:picLocks noChangeAspect="1"/>
          </p:cNvPicPr>
          <p:nvPr/>
        </p:nvPicPr>
        <p:blipFill>
          <a:blip r:embed="rId3"/>
          <a:stretch>
            <a:fillRect/>
          </a:stretch>
        </p:blipFill>
        <p:spPr>
          <a:xfrm>
            <a:off x="3272957" y="158961"/>
            <a:ext cx="7646737" cy="6179317"/>
          </a:xfrm>
          <a:prstGeom prst="rect">
            <a:avLst/>
          </a:prstGeom>
        </p:spPr>
      </p:pic>
    </p:spTree>
    <p:extLst>
      <p:ext uri="{BB962C8B-B14F-4D97-AF65-F5344CB8AC3E}">
        <p14:creationId xmlns:p14="http://schemas.microsoft.com/office/powerpoint/2010/main" val="10568548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337262" y="316017"/>
            <a:ext cx="4579795" cy="163483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Machine </a:t>
            </a:r>
            <a:r>
              <a:rPr lang="es-ES" sz="4400" dirty="0" err="1" smtClean="0"/>
              <a:t>Learning</a:t>
            </a:r>
            <a:endParaRPr lang="en-US" sz="4400" dirty="0"/>
          </a:p>
        </p:txBody>
      </p:sp>
      <p:pic>
        <p:nvPicPr>
          <p:cNvPr id="4" name="Imagen 3"/>
          <p:cNvPicPr>
            <a:picLocks noChangeAspect="1"/>
          </p:cNvPicPr>
          <p:nvPr/>
        </p:nvPicPr>
        <p:blipFill>
          <a:blip r:embed="rId3"/>
          <a:stretch>
            <a:fillRect/>
          </a:stretch>
        </p:blipFill>
        <p:spPr>
          <a:xfrm>
            <a:off x="337262" y="1288711"/>
            <a:ext cx="6253319" cy="4630772"/>
          </a:xfrm>
          <a:prstGeom prst="rect">
            <a:avLst/>
          </a:prstGeom>
        </p:spPr>
      </p:pic>
      <p:pic>
        <p:nvPicPr>
          <p:cNvPr id="5" name="Imagen 4"/>
          <p:cNvPicPr>
            <a:picLocks noChangeAspect="1"/>
          </p:cNvPicPr>
          <p:nvPr/>
        </p:nvPicPr>
        <p:blipFill>
          <a:blip r:embed="rId4"/>
          <a:stretch>
            <a:fillRect/>
          </a:stretch>
        </p:blipFill>
        <p:spPr>
          <a:xfrm>
            <a:off x="6901132" y="316017"/>
            <a:ext cx="5106717" cy="3602334"/>
          </a:xfrm>
          <a:prstGeom prst="rect">
            <a:avLst/>
          </a:prstGeom>
        </p:spPr>
      </p:pic>
    </p:spTree>
    <p:extLst>
      <p:ext uri="{BB962C8B-B14F-4D97-AF65-F5344CB8AC3E}">
        <p14:creationId xmlns:p14="http://schemas.microsoft.com/office/powerpoint/2010/main" val="7861793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sp>
        <p:nvSpPr>
          <p:cNvPr id="3" name="CuadroTexto 2"/>
          <p:cNvSpPr txBox="1"/>
          <p:nvPr/>
        </p:nvSpPr>
        <p:spPr>
          <a:xfrm>
            <a:off x="770399" y="1748758"/>
            <a:ext cx="10659601" cy="4247317"/>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Big data es una gran cantidad de datos que no cabe en la memoria de una sola máquina</a:t>
            </a:r>
            <a:r>
              <a:rPr lang="es-ES_tradnl" sz="2400" dirty="0" smtClean="0"/>
              <a:t>.</a:t>
            </a:r>
          </a:p>
          <a:p>
            <a:pPr marL="342900" indent="-342900">
              <a:spcBef>
                <a:spcPts val="600"/>
              </a:spcBef>
              <a:spcAft>
                <a:spcPts val="600"/>
              </a:spcAft>
              <a:buFont typeface="Arial" charset="0"/>
              <a:buChar char="•"/>
            </a:pPr>
            <a:r>
              <a:rPr lang="es-ES_tradnl" sz="2400" dirty="0" smtClean="0"/>
              <a:t>En </a:t>
            </a:r>
            <a:r>
              <a:rPr lang="es-ES_tradnl" sz="2400" dirty="0"/>
              <a:t>otras palabras, el tamaño de los datos en sí se convierte en parte del problema cuando se estudian. Además del </a:t>
            </a:r>
            <a:r>
              <a:rPr lang="es-ES_tradnl" sz="2400" u="sng" dirty="0"/>
              <a:t>volumen</a:t>
            </a:r>
            <a:r>
              <a:rPr lang="es-ES_tradnl" sz="2400" dirty="0"/>
              <a:t>, otras dos características principales de Big Data son la </a:t>
            </a:r>
            <a:r>
              <a:rPr lang="es-ES_tradnl" sz="2400" u="sng" dirty="0"/>
              <a:t>variedad</a:t>
            </a:r>
            <a:r>
              <a:rPr lang="es-ES_tradnl" sz="2400" dirty="0"/>
              <a:t> y la </a:t>
            </a:r>
            <a:r>
              <a:rPr lang="es-ES_tradnl" sz="2400" u="sng" dirty="0"/>
              <a:t>velocidad</a:t>
            </a:r>
            <a:r>
              <a:rPr lang="es-ES_tradnl" sz="2400" dirty="0"/>
              <a:t>; Estas son las famosas tres V de Big Data. </a:t>
            </a:r>
            <a:endParaRPr lang="es-ES_tradnl" sz="2400" dirty="0" smtClean="0"/>
          </a:p>
          <a:p>
            <a:pPr marL="342900" indent="-342900">
              <a:spcBef>
                <a:spcPts val="600"/>
              </a:spcBef>
              <a:spcAft>
                <a:spcPts val="600"/>
              </a:spcAft>
              <a:buFont typeface="Arial" charset="0"/>
              <a:buChar char="•"/>
            </a:pPr>
            <a:r>
              <a:rPr lang="es-ES_tradnl" sz="2400" dirty="0" smtClean="0"/>
              <a:t>Velocidad </a:t>
            </a:r>
            <a:r>
              <a:rPr lang="es-ES_tradnl" sz="2400" dirty="0"/>
              <a:t>significa velocidad de procesamiento de datos o qué tan rápido se procesan los datos. </a:t>
            </a:r>
            <a:endParaRPr lang="es-ES_tradnl" sz="2400" dirty="0" smtClean="0"/>
          </a:p>
          <a:p>
            <a:pPr marL="342900" indent="-342900">
              <a:spcBef>
                <a:spcPts val="600"/>
              </a:spcBef>
              <a:spcAft>
                <a:spcPts val="600"/>
              </a:spcAft>
              <a:buFont typeface="Arial" charset="0"/>
              <a:buChar char="•"/>
            </a:pPr>
            <a:r>
              <a:rPr lang="es-ES_tradnl" sz="2400" dirty="0" smtClean="0"/>
              <a:t>Variedad </a:t>
            </a:r>
            <a:r>
              <a:rPr lang="es-ES_tradnl" sz="2400" dirty="0"/>
              <a:t>denota varios tipos de fuentes de datos. Los </a:t>
            </a:r>
            <a:r>
              <a:rPr lang="es-ES_tradnl" sz="2400" i="1" dirty="0"/>
              <a:t>ruidos</a:t>
            </a:r>
            <a:r>
              <a:rPr lang="es-ES_tradnl" sz="2400" dirty="0"/>
              <a:t> surgen con mayor frecuencia en los conjuntos de fuentes de datos grandes y afectan los resultados de la minería, que requieren algoritmos de </a:t>
            </a:r>
            <a:r>
              <a:rPr lang="es-ES_tradnl" sz="2400" dirty="0" err="1"/>
              <a:t>preprocesamiento</a:t>
            </a:r>
            <a:r>
              <a:rPr lang="es-ES_tradnl" sz="2400" dirty="0"/>
              <a:t> de datos eficientes</a:t>
            </a:r>
            <a:r>
              <a:rPr lang="es-ES_tradnl" sz="2400" dirty="0" smtClean="0"/>
              <a:t>.</a:t>
            </a:r>
          </a:p>
        </p:txBody>
      </p:sp>
    </p:spTree>
    <p:extLst>
      <p:ext uri="{BB962C8B-B14F-4D97-AF65-F5344CB8AC3E}">
        <p14:creationId xmlns:p14="http://schemas.microsoft.com/office/powerpoint/2010/main" val="9265254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sp>
        <p:nvSpPr>
          <p:cNvPr id="3" name="CuadroTexto 2"/>
          <p:cNvSpPr txBox="1"/>
          <p:nvPr/>
        </p:nvSpPr>
        <p:spPr>
          <a:xfrm>
            <a:off x="322313" y="1678914"/>
            <a:ext cx="3761118" cy="430887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Es </a:t>
            </a:r>
            <a:r>
              <a:rPr lang="es-ES_tradnl" sz="2400" dirty="0"/>
              <a:t>una certeza que obtendremos aún más datos con cada segundo que pase</a:t>
            </a:r>
            <a:r>
              <a:rPr lang="es-ES_tradnl" sz="2400" dirty="0" smtClean="0"/>
              <a:t>.</a:t>
            </a:r>
          </a:p>
          <a:p>
            <a:pPr marL="342900" indent="-342900">
              <a:spcBef>
                <a:spcPts val="600"/>
              </a:spcBef>
              <a:spcAft>
                <a:spcPts val="600"/>
              </a:spcAft>
              <a:buFont typeface="Arial" charset="0"/>
              <a:buChar char="•"/>
            </a:pPr>
            <a:r>
              <a:rPr lang="es-ES_tradnl" sz="2400" dirty="0" smtClean="0"/>
              <a:t>El </a:t>
            </a:r>
            <a:r>
              <a:rPr lang="es-ES_tradnl" sz="2400" dirty="0"/>
              <a:t>análisis de datos y las técnicas de visualización son los factores principales de las tareas de minería de datos relacionadas con datos masivos. </a:t>
            </a:r>
            <a:endParaRPr lang="es-ES_tradnl" sz="2400" dirty="0" smtClean="0"/>
          </a:p>
        </p:txBody>
      </p:sp>
      <p:cxnSp>
        <p:nvCxnSpPr>
          <p:cNvPr id="5" name="Conector recto de flecha 4"/>
          <p:cNvCxnSpPr/>
          <p:nvPr/>
        </p:nvCxnSpPr>
        <p:spPr>
          <a:xfrm flipH="1" flipV="1">
            <a:off x="5462792" y="2090401"/>
            <a:ext cx="16329" cy="36086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p:cNvCxnSpPr/>
          <p:nvPr/>
        </p:nvCxnSpPr>
        <p:spPr>
          <a:xfrm flipV="1">
            <a:off x="5462792" y="5699015"/>
            <a:ext cx="5633356" cy="54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4361016" y="3710042"/>
            <a:ext cx="1101776" cy="369332"/>
          </a:xfrm>
          <a:prstGeom prst="rect">
            <a:avLst/>
          </a:prstGeom>
          <a:noFill/>
        </p:spPr>
        <p:txBody>
          <a:bodyPr wrap="none" rtlCol="0">
            <a:spAutoFit/>
          </a:bodyPr>
          <a:lstStyle/>
          <a:p>
            <a:r>
              <a:rPr lang="en-US" smtClean="0"/>
              <a:t>confusion</a:t>
            </a:r>
            <a:endParaRPr lang="en-US"/>
          </a:p>
        </p:txBody>
      </p:sp>
      <p:sp>
        <p:nvSpPr>
          <p:cNvPr id="9" name="CuadroTexto 8"/>
          <p:cNvSpPr txBox="1"/>
          <p:nvPr/>
        </p:nvSpPr>
        <p:spPr>
          <a:xfrm>
            <a:off x="7633203" y="5829643"/>
            <a:ext cx="1292533" cy="369332"/>
          </a:xfrm>
          <a:prstGeom prst="rect">
            <a:avLst/>
          </a:prstGeom>
          <a:noFill/>
        </p:spPr>
        <p:txBody>
          <a:bodyPr wrap="none" rtlCol="0">
            <a:spAutoFit/>
          </a:bodyPr>
          <a:lstStyle/>
          <a:p>
            <a:r>
              <a:rPr lang="en-US" dirty="0" smtClean="0"/>
              <a:t>information</a:t>
            </a:r>
            <a:endParaRPr lang="en-US" dirty="0"/>
          </a:p>
        </p:txBody>
      </p:sp>
      <p:sp>
        <p:nvSpPr>
          <p:cNvPr id="10" name="Forma libre 9"/>
          <p:cNvSpPr/>
          <p:nvPr/>
        </p:nvSpPr>
        <p:spPr>
          <a:xfrm>
            <a:off x="6034291" y="2596586"/>
            <a:ext cx="4131129" cy="2726905"/>
          </a:xfrm>
          <a:custGeom>
            <a:avLst/>
            <a:gdLst>
              <a:gd name="connsiteX0" fmla="*/ 0 w 4131129"/>
              <a:gd name="connsiteY0" fmla="*/ 0 h 2726905"/>
              <a:gd name="connsiteX1" fmla="*/ 2139043 w 4131129"/>
              <a:gd name="connsiteY1" fmla="*/ 2726872 h 2726905"/>
              <a:gd name="connsiteX2" fmla="*/ 4131129 w 4131129"/>
              <a:gd name="connsiteY2" fmla="*/ 65314 h 2726905"/>
            </a:gdLst>
            <a:ahLst/>
            <a:cxnLst>
              <a:cxn ang="0">
                <a:pos x="connsiteX0" y="connsiteY0"/>
              </a:cxn>
              <a:cxn ang="0">
                <a:pos x="connsiteX1" y="connsiteY1"/>
              </a:cxn>
              <a:cxn ang="0">
                <a:pos x="connsiteX2" y="connsiteY2"/>
              </a:cxn>
            </a:cxnLst>
            <a:rect l="l" t="t" r="r" b="b"/>
            <a:pathLst>
              <a:path w="4131129" h="2726905">
                <a:moveTo>
                  <a:pt x="0" y="0"/>
                </a:moveTo>
                <a:cubicBezTo>
                  <a:pt x="725261" y="1357993"/>
                  <a:pt x="1450522" y="2715986"/>
                  <a:pt x="2139043" y="2726872"/>
                </a:cubicBezTo>
                <a:cubicBezTo>
                  <a:pt x="2827564" y="2737758"/>
                  <a:pt x="4131129" y="65314"/>
                  <a:pt x="4131129" y="65314"/>
                </a:cubicBezTo>
              </a:path>
            </a:pathLst>
          </a:cu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4186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sp>
        <p:nvSpPr>
          <p:cNvPr id="3" name="CuadroTexto 2"/>
          <p:cNvSpPr txBox="1"/>
          <p:nvPr/>
        </p:nvSpPr>
        <p:spPr>
          <a:xfrm>
            <a:off x="770399" y="1817770"/>
            <a:ext cx="10659601" cy="403187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Algunos tipos de datos que son importantes para Big Data son los siguientes:</a:t>
            </a:r>
          </a:p>
          <a:p>
            <a:pPr marL="800100" lvl="1" indent="-342900">
              <a:spcBef>
                <a:spcPts val="600"/>
              </a:spcBef>
              <a:spcAft>
                <a:spcPts val="600"/>
              </a:spcAft>
              <a:buFont typeface="Arial" charset="0"/>
              <a:buChar char="•"/>
            </a:pPr>
            <a:r>
              <a:rPr lang="es-ES_tradnl" sz="2400" dirty="0"/>
              <a:t>Los datos del </a:t>
            </a:r>
            <a:r>
              <a:rPr lang="es-ES_tradnl" sz="2400" b="1" dirty="0"/>
              <a:t>video</a:t>
            </a:r>
            <a:r>
              <a:rPr lang="es-ES_tradnl" sz="2400" dirty="0"/>
              <a:t> de la cámara, que incluye más metadatos para el análisis a fin de acelerar las investigaciones de delitos, inteligencia militar, etc.</a:t>
            </a:r>
          </a:p>
          <a:p>
            <a:pPr marL="800100" lvl="1" indent="-342900">
              <a:spcBef>
                <a:spcPts val="600"/>
              </a:spcBef>
              <a:spcAft>
                <a:spcPts val="600"/>
              </a:spcAft>
              <a:buFont typeface="Arial" charset="0"/>
              <a:buChar char="•"/>
            </a:pPr>
            <a:r>
              <a:rPr lang="es-ES_tradnl" sz="2400" dirty="0"/>
              <a:t>El segundo tipo de datos proviene de </a:t>
            </a:r>
            <a:r>
              <a:rPr lang="es-ES_tradnl" sz="2400" b="1" dirty="0"/>
              <a:t>sensores</a:t>
            </a:r>
            <a:r>
              <a:rPr lang="es-ES_tradnl" sz="2400" dirty="0"/>
              <a:t> integrados, como sensores médicos, para monitorear posibles brotes de virus</a:t>
            </a:r>
            <a:r>
              <a:rPr lang="es-ES_tradnl" sz="2400" dirty="0" smtClean="0"/>
              <a:t>.</a:t>
            </a:r>
          </a:p>
          <a:p>
            <a:pPr marL="800100" lvl="1" indent="-342900">
              <a:spcBef>
                <a:spcPts val="600"/>
              </a:spcBef>
              <a:spcAft>
                <a:spcPts val="600"/>
              </a:spcAft>
              <a:buFont typeface="Arial" charset="0"/>
              <a:buChar char="•"/>
            </a:pPr>
            <a:r>
              <a:rPr lang="es-ES_tradnl" sz="2400" dirty="0"/>
              <a:t>El tercer tipo de datos es de entretenimiento, información publicada libremente por las </a:t>
            </a:r>
            <a:r>
              <a:rPr lang="es-ES_tradnl" sz="2400" b="1" dirty="0"/>
              <a:t>redes sociales</a:t>
            </a:r>
            <a:r>
              <a:rPr lang="es-ES_tradnl" sz="2400" dirty="0"/>
              <a:t> por cualquier persona.</a:t>
            </a:r>
          </a:p>
          <a:p>
            <a:pPr marL="800100" lvl="1" indent="-342900">
              <a:spcBef>
                <a:spcPts val="600"/>
              </a:spcBef>
              <a:spcAft>
                <a:spcPts val="600"/>
              </a:spcAft>
              <a:buFont typeface="Arial" charset="0"/>
              <a:buChar char="•"/>
            </a:pPr>
            <a:r>
              <a:rPr lang="es-ES_tradnl" sz="2400" dirty="0"/>
              <a:t>El último tipo de datos son las </a:t>
            </a:r>
            <a:r>
              <a:rPr lang="es-ES_tradnl" sz="2400" b="1" dirty="0"/>
              <a:t>imágenes</a:t>
            </a:r>
            <a:r>
              <a:rPr lang="es-ES_tradnl" sz="2400" dirty="0"/>
              <a:t> del consumidor, agregadas de las redes sociales, y es importante etiquetarlas como imágenes similares. </a:t>
            </a:r>
          </a:p>
        </p:txBody>
      </p:sp>
    </p:spTree>
    <p:extLst>
      <p:ext uri="{BB962C8B-B14F-4D97-AF65-F5344CB8AC3E}">
        <p14:creationId xmlns:p14="http://schemas.microsoft.com/office/powerpoint/2010/main" val="60404327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sp>
        <p:nvSpPr>
          <p:cNvPr id="3" name="CuadroTexto 2"/>
          <p:cNvSpPr txBox="1"/>
          <p:nvPr/>
        </p:nvSpPr>
        <p:spPr>
          <a:xfrm>
            <a:off x="770399" y="2024806"/>
            <a:ext cx="10659601" cy="193899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Aquí </a:t>
            </a:r>
            <a:r>
              <a:rPr lang="es-ES_tradnl" sz="2400" dirty="0"/>
              <a:t>hay una tabla que ilustra la historia del crecimiento del tamaño de los datos. Muestra que la información será más del doble cada dos años, cambiando la forma en que los investigadores o las empresas administran y extraen valor a través de técnicas de minería de datos de los datos, revelando nuevos estudios </a:t>
            </a:r>
            <a:r>
              <a:rPr lang="es-ES_tradnl" sz="2400" dirty="0" smtClean="0"/>
              <a:t>para </a:t>
            </a:r>
            <a:r>
              <a:rPr lang="es-ES_tradnl" sz="2400" dirty="0" err="1" smtClean="0"/>
              <a:t>an</a:t>
            </a:r>
            <a:r>
              <a:rPr lang="es-ES" sz="2400" dirty="0" err="1" smtClean="0"/>
              <a:t>álisis</a:t>
            </a:r>
            <a:r>
              <a:rPr lang="es-ES" sz="2400" dirty="0" smtClean="0"/>
              <a:t> de datos</a:t>
            </a:r>
            <a:endParaRPr lang="es-ES_tradnl" sz="2400" dirty="0"/>
          </a:p>
        </p:txBody>
      </p:sp>
    </p:spTree>
    <p:extLst>
      <p:ext uri="{BB962C8B-B14F-4D97-AF65-F5344CB8AC3E}">
        <p14:creationId xmlns:p14="http://schemas.microsoft.com/office/powerpoint/2010/main" val="1325493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770399" y="389066"/>
            <a:ext cx="10325749" cy="105472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pic>
        <p:nvPicPr>
          <p:cNvPr id="4" name="Imagen 3"/>
          <p:cNvPicPr>
            <a:picLocks noChangeAspect="1"/>
          </p:cNvPicPr>
          <p:nvPr/>
        </p:nvPicPr>
        <p:blipFill>
          <a:blip r:embed="rId3"/>
          <a:stretch>
            <a:fillRect/>
          </a:stretch>
        </p:blipFill>
        <p:spPr>
          <a:xfrm>
            <a:off x="1193693" y="1294364"/>
            <a:ext cx="9753600" cy="4737100"/>
          </a:xfrm>
          <a:prstGeom prst="rect">
            <a:avLst/>
          </a:prstGeom>
        </p:spPr>
      </p:pic>
    </p:spTree>
    <p:extLst>
      <p:ext uri="{BB962C8B-B14F-4D97-AF65-F5344CB8AC3E}">
        <p14:creationId xmlns:p14="http://schemas.microsoft.com/office/powerpoint/2010/main" val="150968616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770399" y="446162"/>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Online Social </a:t>
            </a:r>
            <a:r>
              <a:rPr lang="en-US" sz="4400" dirty="0"/>
              <a:t>N</a:t>
            </a:r>
            <a:r>
              <a:rPr lang="en-US" sz="4400" dirty="0" smtClean="0"/>
              <a:t>etwork</a:t>
            </a:r>
            <a:endParaRPr lang="en-US" sz="4400" dirty="0"/>
          </a:p>
        </p:txBody>
      </p:sp>
      <p:sp>
        <p:nvSpPr>
          <p:cNvPr id="5" name="Marcador de contenido 2"/>
          <p:cNvSpPr txBox="1">
            <a:spLocks/>
          </p:cNvSpPr>
          <p:nvPr/>
        </p:nvSpPr>
        <p:spPr>
          <a:xfrm>
            <a:off x="586596" y="1242204"/>
            <a:ext cx="10706244" cy="482283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Las características esenciales de una red social son las siguientes</a:t>
            </a:r>
            <a:r>
              <a:rPr lang="es-ES_tradnl" sz="2400" dirty="0" smtClean="0"/>
              <a:t>: </a:t>
            </a:r>
          </a:p>
          <a:p>
            <a:pPr marL="292608" lvl="1" indent="0">
              <a:buClr>
                <a:schemeClr val="tx1"/>
              </a:buClr>
              <a:buNone/>
            </a:pPr>
            <a:r>
              <a:rPr lang="es-ES_tradnl" sz="2400" dirty="0" smtClean="0"/>
              <a:t>• </a:t>
            </a:r>
            <a:r>
              <a:rPr lang="es-ES_tradnl" sz="2400" dirty="0"/>
              <a:t>Hay una colección de entidades que participan en la red. Por lo general, estas entidades son personas, pero podrían ser algo </a:t>
            </a:r>
            <a:r>
              <a:rPr lang="es-ES_tradnl" sz="2400" dirty="0" smtClean="0"/>
              <a:t>distinto</a:t>
            </a:r>
            <a:r>
              <a:rPr lang="es-ES_tradnl" sz="2400" dirty="0"/>
              <a:t>.</a:t>
            </a:r>
          </a:p>
          <a:p>
            <a:pPr marL="292608" lvl="1" indent="0">
              <a:buClr>
                <a:schemeClr val="tx1"/>
              </a:buClr>
              <a:buNone/>
            </a:pPr>
            <a:r>
              <a:rPr lang="es-ES_tradnl" sz="2400" dirty="0"/>
              <a:t>• Existe al menos una relación entre las entidades de la red. En Facebook, esta relación se llama </a:t>
            </a:r>
            <a:r>
              <a:rPr lang="es-ES_tradnl" sz="2400" i="1" dirty="0"/>
              <a:t>amigos</a:t>
            </a:r>
            <a:r>
              <a:rPr lang="es-ES_tradnl" sz="2400" dirty="0"/>
              <a:t>. A veces, la relación es todo o nada; dos personas son amigos o no lo son. E</a:t>
            </a:r>
            <a:r>
              <a:rPr lang="es-ES_tradnl" sz="2400" dirty="0" smtClean="0"/>
              <a:t>n </a:t>
            </a:r>
            <a:r>
              <a:rPr lang="es-ES_tradnl" sz="2400" dirty="0"/>
              <a:t>otros ejemplos de redes sociales, la relación tiene un </a:t>
            </a:r>
            <a:r>
              <a:rPr lang="es-ES_tradnl" sz="2400" dirty="0" smtClean="0"/>
              <a:t>grado, </a:t>
            </a:r>
            <a:r>
              <a:rPr lang="es-ES_tradnl" sz="2400" dirty="0"/>
              <a:t>por ejemplo, amigos, familiares, conocidos o ninguno como en Google+. Podría ser un número real; </a:t>
            </a:r>
            <a:r>
              <a:rPr lang="es-ES_tradnl" sz="2400" dirty="0" smtClean="0"/>
              <a:t>un </a:t>
            </a:r>
            <a:r>
              <a:rPr lang="es-ES_tradnl" sz="2400" dirty="0"/>
              <a:t>ejemplo sería la fracción del día promedio que dos personas pasan hablando entre sí</a:t>
            </a:r>
            <a:r>
              <a:rPr lang="es-ES_tradnl" sz="2400" dirty="0" smtClean="0"/>
              <a:t>.</a:t>
            </a:r>
          </a:p>
          <a:p>
            <a:pPr marL="292608" lvl="1" indent="0">
              <a:buClr>
                <a:schemeClr val="tx1"/>
              </a:buClr>
              <a:buNone/>
            </a:pPr>
            <a:r>
              <a:rPr lang="es-ES_tradnl" sz="2400" dirty="0"/>
              <a:t> • Existe un supuesto de </a:t>
            </a:r>
            <a:r>
              <a:rPr lang="es-ES_tradnl" sz="2400" i="1" dirty="0"/>
              <a:t>no aleatoriedad</a:t>
            </a:r>
            <a:r>
              <a:rPr lang="es-ES_tradnl" sz="2400" dirty="0"/>
              <a:t> o localidad. Esta condición es la más difícil de formalizar, pero la intuición es que </a:t>
            </a:r>
            <a:r>
              <a:rPr lang="es-ES_tradnl" sz="2400" u="sng" dirty="0"/>
              <a:t>las relaciones tienden a agruparse</a:t>
            </a:r>
            <a:r>
              <a:rPr lang="es-ES_tradnl" sz="2400" dirty="0"/>
              <a:t>. Es decir, si la entidad A está relacionada con B y C, entonces hay una probabilidad mayor </a:t>
            </a:r>
            <a:r>
              <a:rPr lang="es-ES_tradnl" sz="2400" dirty="0" smtClean="0"/>
              <a:t>de </a:t>
            </a:r>
            <a:r>
              <a:rPr lang="es-ES_tradnl" sz="2400" dirty="0"/>
              <a:t>que B y C estén relacionados.</a:t>
            </a:r>
          </a:p>
          <a:p>
            <a:pPr>
              <a:buClr>
                <a:schemeClr val="tx1"/>
              </a:buClr>
              <a:buFont typeface="Arial" charset="0"/>
              <a:buChar char="•"/>
            </a:pPr>
            <a:endParaRPr lang="es-ES_tradnl" sz="2400" dirty="0"/>
          </a:p>
        </p:txBody>
      </p:sp>
    </p:spTree>
    <p:extLst>
      <p:ext uri="{BB962C8B-B14F-4D97-AF65-F5344CB8AC3E}">
        <p14:creationId xmlns:p14="http://schemas.microsoft.com/office/powerpoint/2010/main" val="6547673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a:t>
            </a:fld>
            <a:endParaRPr lang="en-US" sz="1600" dirty="0"/>
          </a:p>
        </p:txBody>
      </p:sp>
      <p:sp>
        <p:nvSpPr>
          <p:cNvPr id="8" name="Título 1"/>
          <p:cNvSpPr txBox="1">
            <a:spLocks/>
          </p:cNvSpPr>
          <p:nvPr/>
        </p:nvSpPr>
        <p:spPr>
          <a:xfrm>
            <a:off x="441688" y="710026"/>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200" dirty="0" smtClean="0"/>
              <a:t>Organización</a:t>
            </a:r>
            <a:endParaRPr lang="en-US" sz="4200" dirty="0"/>
          </a:p>
        </p:txBody>
      </p:sp>
      <p:graphicFrame>
        <p:nvGraphicFramePr>
          <p:cNvPr id="4" name="Tabla 3"/>
          <p:cNvGraphicFramePr>
            <a:graphicFrameLocks noGrp="1"/>
          </p:cNvGraphicFramePr>
          <p:nvPr>
            <p:extLst>
              <p:ext uri="{D42A27DB-BD31-4B8C-83A1-F6EECF244321}">
                <p14:modId xmlns:p14="http://schemas.microsoft.com/office/powerpoint/2010/main" val="2087865"/>
              </p:ext>
            </p:extLst>
          </p:nvPr>
        </p:nvGraphicFramePr>
        <p:xfrm>
          <a:off x="2374547" y="2139815"/>
          <a:ext cx="8175926" cy="1463040"/>
        </p:xfrm>
        <a:graphic>
          <a:graphicData uri="http://schemas.openxmlformats.org/drawingml/2006/table">
            <a:tbl>
              <a:tblPr firstRow="1" bandRow="1">
                <a:tableStyleId>{21E4AEA4-8DFA-4A89-87EB-49C32662AFE0}</a:tableStyleId>
              </a:tblPr>
              <a:tblGrid>
                <a:gridCol w="4087963"/>
                <a:gridCol w="4087963"/>
              </a:tblGrid>
              <a:tr h="370840">
                <a:tc>
                  <a:txBody>
                    <a:bodyPr/>
                    <a:lstStyle/>
                    <a:p>
                      <a:r>
                        <a:rPr lang="en-US" sz="2800" dirty="0" smtClean="0"/>
                        <a:t>10</a:t>
                      </a:r>
                      <a:r>
                        <a:rPr lang="en-US" sz="2800" baseline="0" dirty="0" smtClean="0"/>
                        <a:t> horas</a:t>
                      </a:r>
                      <a:endParaRPr lang="en-US" sz="2800" dirty="0"/>
                    </a:p>
                  </a:txBody>
                  <a:tcPr/>
                </a:tc>
                <a:tc>
                  <a:txBody>
                    <a:bodyPr/>
                    <a:lstStyle/>
                    <a:p>
                      <a:r>
                        <a:rPr lang="en-US" sz="2800" dirty="0" smtClean="0"/>
                        <a:t>10 horas</a:t>
                      </a:r>
                      <a:endParaRPr lang="en-US" sz="2800" dirty="0"/>
                    </a:p>
                  </a:txBody>
                  <a:tcPr/>
                </a:tc>
              </a:tr>
              <a:tr h="370840">
                <a:tc>
                  <a:txBody>
                    <a:bodyPr/>
                    <a:lstStyle/>
                    <a:p>
                      <a:r>
                        <a:rPr lang="en-US" sz="2800" dirty="0" err="1" smtClean="0"/>
                        <a:t>Presenciales</a:t>
                      </a:r>
                      <a:r>
                        <a:rPr lang="en-US" sz="2800" dirty="0" smtClean="0"/>
                        <a:t> </a:t>
                      </a:r>
                      <a:r>
                        <a:rPr lang="es-ES" sz="2800" dirty="0" smtClean="0"/>
                        <a:t>,</a:t>
                      </a:r>
                    </a:p>
                    <a:p>
                      <a:r>
                        <a:rPr lang="en-US" sz="2800" dirty="0" err="1" smtClean="0"/>
                        <a:t>talleres</a:t>
                      </a:r>
                      <a:r>
                        <a:rPr lang="en-US" sz="2800" dirty="0" smtClean="0"/>
                        <a:t> en </a:t>
                      </a:r>
                      <a:r>
                        <a:rPr lang="en-US" sz="2800" dirty="0" err="1" smtClean="0"/>
                        <a:t>clase</a:t>
                      </a:r>
                      <a:endParaRPr lang="en-US" sz="2800" dirty="0"/>
                    </a:p>
                  </a:txBody>
                  <a:tcPr/>
                </a:tc>
                <a:tc>
                  <a:txBody>
                    <a:bodyPr/>
                    <a:lstStyle/>
                    <a:p>
                      <a:r>
                        <a:rPr lang="en-US" sz="2800" dirty="0" err="1" smtClean="0"/>
                        <a:t>Trabajo</a:t>
                      </a:r>
                      <a:r>
                        <a:rPr lang="en-US" sz="2800" dirty="0" smtClean="0"/>
                        <a:t> individual, </a:t>
                      </a:r>
                    </a:p>
                    <a:p>
                      <a:r>
                        <a:rPr lang="en-US" sz="2800" dirty="0" smtClean="0"/>
                        <a:t>no </a:t>
                      </a:r>
                      <a:r>
                        <a:rPr lang="en-US" sz="2800" dirty="0" err="1" smtClean="0"/>
                        <a:t>presencial</a:t>
                      </a:r>
                      <a:endParaRPr lang="en-US" sz="2800" dirty="0"/>
                    </a:p>
                  </a:txBody>
                  <a:tcPr/>
                </a:tc>
              </a:tr>
            </a:tbl>
          </a:graphicData>
        </a:graphic>
      </p:graphicFrame>
    </p:spTree>
    <p:extLst>
      <p:ext uri="{BB962C8B-B14F-4D97-AF65-F5344CB8AC3E}">
        <p14:creationId xmlns:p14="http://schemas.microsoft.com/office/powerpoint/2010/main" val="1708853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Text mining</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Se </a:t>
            </a:r>
            <a:r>
              <a:rPr lang="es-ES_tradnl" sz="2400" dirty="0"/>
              <a:t>basa en los datos de texto, </a:t>
            </a:r>
            <a:r>
              <a:rPr lang="es-ES_tradnl" sz="2400" dirty="0" smtClean="0"/>
              <a:t>y se ocupa de </a:t>
            </a:r>
            <a:r>
              <a:rPr lang="es-ES_tradnl" sz="2400" dirty="0"/>
              <a:t>obtener información relevante </a:t>
            </a:r>
            <a:r>
              <a:rPr lang="es-ES_tradnl" sz="2400" dirty="0" smtClean="0"/>
              <a:t>de cantidades de texto </a:t>
            </a:r>
            <a:r>
              <a:rPr lang="es-ES_tradnl" sz="2400" dirty="0"/>
              <a:t>en </a:t>
            </a:r>
            <a:r>
              <a:rPr lang="es-ES_tradnl" sz="2400" i="1" dirty="0"/>
              <a:t>lenguaje </a:t>
            </a:r>
            <a:r>
              <a:rPr lang="es-ES_tradnl" sz="2400" i="1" dirty="0" smtClean="0"/>
              <a:t>natural </a:t>
            </a:r>
            <a:r>
              <a:rPr lang="es-ES_tradnl" sz="2400" dirty="0"/>
              <a:t>y la búsqueda de relaciones interesantes, correlación sintáctica o asociación semántica entre las entidades o términos extraídos. </a:t>
            </a:r>
            <a:endParaRPr lang="es-ES_tradnl" sz="2400" dirty="0" smtClean="0"/>
          </a:p>
          <a:p>
            <a:pPr>
              <a:buClr>
                <a:schemeClr val="tx1"/>
              </a:buClr>
              <a:buFont typeface="Arial" charset="0"/>
              <a:buChar char="•"/>
            </a:pPr>
            <a:r>
              <a:rPr lang="es-ES_tradnl" sz="2400" dirty="0" smtClean="0"/>
              <a:t>También </a:t>
            </a:r>
            <a:r>
              <a:rPr lang="es-ES_tradnl" sz="2400" dirty="0"/>
              <a:t>se define como procesamiento automático o semiautomático de texto</a:t>
            </a:r>
            <a:r>
              <a:rPr lang="es-ES_tradnl" sz="2400" dirty="0" smtClean="0"/>
              <a:t>.</a:t>
            </a:r>
          </a:p>
          <a:p>
            <a:pPr>
              <a:buClr>
                <a:schemeClr val="tx1"/>
              </a:buClr>
              <a:buFont typeface="Arial" charset="0"/>
              <a:buChar char="•"/>
            </a:pPr>
            <a:r>
              <a:rPr lang="es-ES_tradnl" sz="2400" dirty="0" smtClean="0"/>
              <a:t>Los </a:t>
            </a:r>
            <a:r>
              <a:rPr lang="es-ES_tradnl" sz="2400" dirty="0"/>
              <a:t>algoritmos relacionados incluyen agrupamiento de </a:t>
            </a:r>
            <a:r>
              <a:rPr lang="es-ES_tradnl" sz="2400" dirty="0" smtClean="0"/>
              <a:t>texto (</a:t>
            </a:r>
            <a:r>
              <a:rPr lang="es-ES_tradnl" sz="2400" dirty="0" err="1" smtClean="0"/>
              <a:t>clustering</a:t>
            </a:r>
            <a:r>
              <a:rPr lang="es-ES_tradnl" sz="2400" dirty="0" smtClean="0"/>
              <a:t>), </a:t>
            </a:r>
            <a:r>
              <a:rPr lang="es-ES_tradnl" sz="2400" dirty="0"/>
              <a:t>clasificación de texto, procesamiento de lenguaje natural y minería web. </a:t>
            </a:r>
            <a:endParaRPr lang="es-ES_tradnl" sz="2400" dirty="0" smtClean="0"/>
          </a:p>
          <a:p>
            <a:pPr>
              <a:buClr>
                <a:schemeClr val="tx1"/>
              </a:buClr>
              <a:buFont typeface="Arial" charset="0"/>
              <a:buChar char="•"/>
            </a:pPr>
            <a:r>
              <a:rPr lang="es-ES_tradnl" sz="2400" dirty="0" smtClean="0"/>
              <a:t>El </a:t>
            </a:r>
            <a:r>
              <a:rPr lang="es-ES_tradnl" sz="2400" dirty="0"/>
              <a:t>texto suele ser una colección de documentos no estructurados, que serán </a:t>
            </a:r>
            <a:r>
              <a:rPr lang="es-ES_tradnl" sz="2400" dirty="0" err="1"/>
              <a:t>preprocesados</a:t>
            </a:r>
            <a:r>
              <a:rPr lang="es-ES_tradnl" sz="2400" dirty="0"/>
              <a:t> ​​y transformados en una representación numérica y estructurada. </a:t>
            </a:r>
            <a:endParaRPr lang="es-ES_tradnl" sz="2400" dirty="0" smtClean="0"/>
          </a:p>
        </p:txBody>
      </p:sp>
    </p:spTree>
    <p:extLst>
      <p:ext uri="{BB962C8B-B14F-4D97-AF65-F5344CB8AC3E}">
        <p14:creationId xmlns:p14="http://schemas.microsoft.com/office/powerpoint/2010/main" val="6147343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Text mining</a:t>
            </a:r>
            <a:endParaRPr lang="en-US" sz="4400" dirty="0"/>
          </a:p>
        </p:txBody>
      </p:sp>
      <p:sp>
        <p:nvSpPr>
          <p:cNvPr id="5" name="Marcador de contenido 2"/>
          <p:cNvSpPr txBox="1">
            <a:spLocks/>
          </p:cNvSpPr>
          <p:nvPr/>
        </p:nvSpPr>
        <p:spPr>
          <a:xfrm>
            <a:off x="770399" y="1646740"/>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El proceso de minería de texto se describe de la siguiente manera</a:t>
            </a:r>
            <a:r>
              <a:rPr lang="es-ES_tradnl" sz="2400" dirty="0" smtClean="0"/>
              <a:t>:</a:t>
            </a:r>
          </a:p>
          <a:p>
            <a:pPr>
              <a:buClr>
                <a:schemeClr val="tx1"/>
              </a:buClr>
              <a:buFont typeface="Arial" charset="0"/>
              <a:buChar char="•"/>
            </a:pPr>
            <a:endParaRPr lang="es-ES_tradnl" sz="2400" dirty="0" smtClean="0"/>
          </a:p>
          <a:p>
            <a:pPr marL="292608" lvl="1" indent="0">
              <a:buClr>
                <a:schemeClr val="tx1"/>
              </a:buClr>
              <a:buNone/>
            </a:pPr>
            <a:r>
              <a:rPr lang="es-ES_tradnl" sz="2400" dirty="0" smtClean="0"/>
              <a:t>• La minería de texto comienza con la preparación del corpus de texto, que son informes, cartas, etc.</a:t>
            </a:r>
          </a:p>
          <a:p>
            <a:pPr marL="292608" lvl="1" indent="0">
              <a:buClr>
                <a:schemeClr val="tx1"/>
              </a:buClr>
              <a:buNone/>
            </a:pPr>
            <a:r>
              <a:rPr lang="es-ES_tradnl" sz="2400" dirty="0" smtClean="0"/>
              <a:t>• </a:t>
            </a:r>
            <a:r>
              <a:rPr lang="es-ES_tradnl" sz="2400" dirty="0"/>
              <a:t>El segundo paso es construir una base de datos de texto semiestructurada que se base en el corpus de texto</a:t>
            </a:r>
            <a:r>
              <a:rPr lang="es-ES_tradnl" sz="2400" dirty="0" smtClean="0"/>
              <a:t>.</a:t>
            </a:r>
          </a:p>
          <a:p>
            <a:pPr marL="292608" lvl="1" indent="0">
              <a:buClr>
                <a:schemeClr val="tx1"/>
              </a:buClr>
              <a:buNone/>
            </a:pPr>
            <a:r>
              <a:rPr lang="es-ES_tradnl" sz="2400" dirty="0" smtClean="0"/>
              <a:t>• </a:t>
            </a:r>
            <a:r>
              <a:rPr lang="es-ES_tradnl" sz="2400" dirty="0"/>
              <a:t>El tercer paso es construir una matriz de término-documento en la que se incluya la frecuencia del </a:t>
            </a:r>
            <a:r>
              <a:rPr lang="es-ES_tradnl" sz="2400" dirty="0" smtClean="0"/>
              <a:t>término</a:t>
            </a:r>
          </a:p>
          <a:p>
            <a:pPr marL="292608" lvl="1" indent="0">
              <a:buClr>
                <a:schemeClr val="tx1"/>
              </a:buClr>
              <a:buNone/>
            </a:pPr>
            <a:r>
              <a:rPr lang="es-ES_tradnl" sz="2400" dirty="0" smtClean="0"/>
              <a:t>• El resultado final es un análisis posterior, como análisis de texto, análisis semántico, recuperación de información y resumen de información.</a:t>
            </a:r>
            <a:endParaRPr lang="es-ES_tradnl" sz="2400" dirty="0"/>
          </a:p>
        </p:txBody>
      </p:sp>
    </p:spTree>
    <p:extLst>
      <p:ext uri="{BB962C8B-B14F-4D97-AF65-F5344CB8AC3E}">
        <p14:creationId xmlns:p14="http://schemas.microsoft.com/office/powerpoint/2010/main" val="8509715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42</a:t>
            </a:fld>
            <a:endParaRPr lang="es-ES_tradnl" sz="1600" dirty="0"/>
          </a:p>
        </p:txBody>
      </p:sp>
      <p:pic>
        <p:nvPicPr>
          <p:cNvPr id="7" name="Imagen 6"/>
          <p:cNvPicPr>
            <a:picLocks noChangeAspect="1"/>
          </p:cNvPicPr>
          <p:nvPr/>
        </p:nvPicPr>
        <p:blipFill>
          <a:blip r:embed="rId3"/>
          <a:stretch>
            <a:fillRect/>
          </a:stretch>
        </p:blipFill>
        <p:spPr>
          <a:xfrm>
            <a:off x="3499461" y="452665"/>
            <a:ext cx="5041900" cy="4254500"/>
          </a:xfrm>
          <a:prstGeom prst="rect">
            <a:avLst/>
          </a:prstGeom>
        </p:spPr>
      </p:pic>
      <p:sp>
        <p:nvSpPr>
          <p:cNvPr id="3" name="CuadroTexto 2"/>
          <p:cNvSpPr txBox="1"/>
          <p:nvPr/>
        </p:nvSpPr>
        <p:spPr>
          <a:xfrm>
            <a:off x="3795623" y="5397338"/>
            <a:ext cx="5261761" cy="492443"/>
          </a:xfrm>
          <a:prstGeom prst="rect">
            <a:avLst/>
          </a:prstGeom>
          <a:noFill/>
        </p:spPr>
        <p:txBody>
          <a:bodyPr wrap="none" rtlCol="0">
            <a:spAutoFit/>
          </a:bodyPr>
          <a:lstStyle/>
          <a:p>
            <a:r>
              <a:rPr lang="en-US" sz="2600" dirty="0" smtClean="0"/>
              <a:t>My brain is full</a:t>
            </a:r>
            <a:r>
              <a:rPr lang="mr-IN" sz="2600" dirty="0" smtClean="0"/>
              <a:t>…</a:t>
            </a:r>
            <a:r>
              <a:rPr lang="es-ES" sz="2600" dirty="0" smtClean="0"/>
              <a:t> do </a:t>
            </a:r>
            <a:r>
              <a:rPr lang="es-ES" sz="2600" dirty="0" err="1" smtClean="0"/>
              <a:t>we</a:t>
            </a:r>
            <a:r>
              <a:rPr lang="es-ES" sz="2600" dirty="0" smtClean="0"/>
              <a:t> </a:t>
            </a:r>
            <a:r>
              <a:rPr lang="es-ES" sz="2600" dirty="0" err="1" smtClean="0"/>
              <a:t>have</a:t>
            </a:r>
            <a:r>
              <a:rPr lang="es-ES" sz="2600" dirty="0" smtClean="0"/>
              <a:t> a break?</a:t>
            </a:r>
            <a:endParaRPr lang="en-US" sz="2600" dirty="0"/>
          </a:p>
        </p:txBody>
      </p:sp>
    </p:spTree>
    <p:extLst>
      <p:ext uri="{BB962C8B-B14F-4D97-AF65-F5344CB8AC3E}">
        <p14:creationId xmlns:p14="http://schemas.microsoft.com/office/powerpoint/2010/main" val="16492125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AR" sz="4400" b="1" dirty="0" smtClean="0">
                <a:solidFill>
                  <a:srgbClr val="000000"/>
                </a:solidFill>
                <a:latin typeface="Arial Narrow" charset="0"/>
              </a:rPr>
              <a:t>TEMA 2</a:t>
            </a:r>
            <a:br>
              <a:rPr lang="es-AR" sz="4400" b="1" dirty="0" smtClean="0">
                <a:solidFill>
                  <a:srgbClr val="000000"/>
                </a:solidFill>
                <a:latin typeface="Arial Narrow" charset="0"/>
              </a:rPr>
            </a:br>
            <a:r>
              <a:rPr lang="es-AR" sz="4400" b="1" dirty="0" smtClean="0">
                <a:solidFill>
                  <a:srgbClr val="000000"/>
                </a:solidFill>
                <a:latin typeface="Arial Narrow" charset="0"/>
              </a:rPr>
              <a:t/>
            </a:r>
            <a:br>
              <a:rPr lang="es-AR" sz="4400" b="1" dirty="0" smtClean="0">
                <a:solidFill>
                  <a:srgbClr val="000000"/>
                </a:solidFill>
                <a:latin typeface="Arial Narrow" charset="0"/>
              </a:rPr>
            </a:br>
            <a:r>
              <a:rPr lang="es-AR" sz="4400" dirty="0" smtClean="0">
                <a:solidFill>
                  <a:srgbClr val="000000"/>
                </a:solidFill>
                <a:latin typeface="Calibri" charset="0"/>
              </a:rPr>
              <a:t>Herramientas </a:t>
            </a:r>
            <a:r>
              <a:rPr lang="es-AR" sz="4400" dirty="0">
                <a:solidFill>
                  <a:srgbClr val="000000"/>
                </a:solidFill>
                <a:latin typeface="Calibri" charset="0"/>
              </a:rPr>
              <a:t>que se usan en Data Análisis</a:t>
            </a:r>
          </a:p>
        </p:txBody>
      </p:sp>
    </p:spTree>
    <p:extLst>
      <p:ext uri="{BB962C8B-B14F-4D97-AF65-F5344CB8AC3E}">
        <p14:creationId xmlns:p14="http://schemas.microsoft.com/office/powerpoint/2010/main" val="13939819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6" name="Título 1"/>
          <p:cNvSpPr txBox="1">
            <a:spLocks/>
          </p:cNvSpPr>
          <p:nvPr/>
        </p:nvSpPr>
        <p:spPr>
          <a:xfrm>
            <a:off x="907560" y="638181"/>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t>N-gram, Trends</a:t>
            </a:r>
            <a:endParaRPr lang="en-US" dirty="0"/>
          </a:p>
        </p:txBody>
      </p:sp>
      <p:pic>
        <p:nvPicPr>
          <p:cNvPr id="7" name="Imagen 6"/>
          <p:cNvPicPr>
            <a:picLocks noChangeAspect="1"/>
          </p:cNvPicPr>
          <p:nvPr/>
        </p:nvPicPr>
        <p:blipFill>
          <a:blip r:embed="rId3"/>
          <a:stretch>
            <a:fillRect/>
          </a:stretch>
        </p:blipFill>
        <p:spPr>
          <a:xfrm>
            <a:off x="770399" y="1552753"/>
            <a:ext cx="5740803" cy="2794959"/>
          </a:xfrm>
          <a:prstGeom prst="rect">
            <a:avLst/>
          </a:prstGeom>
        </p:spPr>
      </p:pic>
      <p:pic>
        <p:nvPicPr>
          <p:cNvPr id="9" name="Imagen 8"/>
          <p:cNvPicPr>
            <a:picLocks noChangeAspect="1"/>
          </p:cNvPicPr>
          <p:nvPr/>
        </p:nvPicPr>
        <p:blipFill>
          <a:blip r:embed="rId4"/>
          <a:stretch>
            <a:fillRect/>
          </a:stretch>
        </p:blipFill>
        <p:spPr>
          <a:xfrm>
            <a:off x="6304547" y="3044691"/>
            <a:ext cx="5472209" cy="3207035"/>
          </a:xfrm>
          <a:prstGeom prst="rect">
            <a:avLst/>
          </a:prstGeom>
        </p:spPr>
      </p:pic>
    </p:spTree>
    <p:extLst>
      <p:ext uri="{BB962C8B-B14F-4D97-AF65-F5344CB8AC3E}">
        <p14:creationId xmlns:p14="http://schemas.microsoft.com/office/powerpoint/2010/main" val="7120379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Frecuencia de palabras en texto</a:t>
            </a:r>
            <a:endParaRPr lang="en-US" sz="4400" dirty="0"/>
          </a:p>
        </p:txBody>
      </p:sp>
      <p:pic>
        <p:nvPicPr>
          <p:cNvPr id="3" name="Imagen 2"/>
          <p:cNvPicPr>
            <a:picLocks noChangeAspect="1"/>
          </p:cNvPicPr>
          <p:nvPr/>
        </p:nvPicPr>
        <p:blipFill>
          <a:blip r:embed="rId3"/>
          <a:stretch>
            <a:fillRect/>
          </a:stretch>
        </p:blipFill>
        <p:spPr>
          <a:xfrm>
            <a:off x="770399" y="1673006"/>
            <a:ext cx="5497744" cy="4595660"/>
          </a:xfrm>
          <a:prstGeom prst="rect">
            <a:avLst/>
          </a:prstGeom>
        </p:spPr>
      </p:pic>
      <p:pic>
        <p:nvPicPr>
          <p:cNvPr id="4" name="Imagen 3"/>
          <p:cNvPicPr>
            <a:picLocks noChangeAspect="1"/>
          </p:cNvPicPr>
          <p:nvPr/>
        </p:nvPicPr>
        <p:blipFill>
          <a:blip r:embed="rId4"/>
          <a:stretch>
            <a:fillRect/>
          </a:stretch>
        </p:blipFill>
        <p:spPr>
          <a:xfrm>
            <a:off x="7396748" y="1833479"/>
            <a:ext cx="3302000" cy="431800"/>
          </a:xfrm>
          <a:prstGeom prst="rect">
            <a:avLst/>
          </a:prstGeom>
        </p:spPr>
      </p:pic>
      <p:pic>
        <p:nvPicPr>
          <p:cNvPr id="6" name="Imagen 5"/>
          <p:cNvPicPr>
            <a:picLocks noChangeAspect="1"/>
          </p:cNvPicPr>
          <p:nvPr/>
        </p:nvPicPr>
        <p:blipFill>
          <a:blip r:embed="rId5"/>
          <a:stretch>
            <a:fillRect/>
          </a:stretch>
        </p:blipFill>
        <p:spPr>
          <a:xfrm>
            <a:off x="7170821" y="2465547"/>
            <a:ext cx="4476699" cy="3221223"/>
          </a:xfrm>
          <a:prstGeom prst="rect">
            <a:avLst/>
          </a:prstGeom>
        </p:spPr>
      </p:pic>
    </p:spTree>
    <p:extLst>
      <p:ext uri="{BB962C8B-B14F-4D97-AF65-F5344CB8AC3E}">
        <p14:creationId xmlns:p14="http://schemas.microsoft.com/office/powerpoint/2010/main" val="87059867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err="1" smtClean="0"/>
              <a:t>Sentiment</a:t>
            </a:r>
            <a:r>
              <a:rPr lang="es-ES" sz="4400" dirty="0" smtClean="0"/>
              <a:t> </a:t>
            </a:r>
            <a:r>
              <a:rPr lang="es-ES" sz="4400" dirty="0" err="1" smtClean="0"/>
              <a:t>Analysis</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endParaRPr lang="es-ES" sz="2400" dirty="0"/>
          </a:p>
        </p:txBody>
      </p:sp>
      <p:pic>
        <p:nvPicPr>
          <p:cNvPr id="7" name="Imagen 6"/>
          <p:cNvPicPr>
            <a:picLocks noChangeAspect="1"/>
          </p:cNvPicPr>
          <p:nvPr/>
        </p:nvPicPr>
        <p:blipFill>
          <a:blip r:embed="rId3"/>
          <a:stretch>
            <a:fillRect/>
          </a:stretch>
        </p:blipFill>
        <p:spPr>
          <a:xfrm>
            <a:off x="1837207" y="1472738"/>
            <a:ext cx="7893388" cy="4827784"/>
          </a:xfrm>
          <a:prstGeom prst="rect">
            <a:avLst/>
          </a:prstGeom>
        </p:spPr>
      </p:pic>
    </p:spTree>
    <p:extLst>
      <p:ext uri="{BB962C8B-B14F-4D97-AF65-F5344CB8AC3E}">
        <p14:creationId xmlns:p14="http://schemas.microsoft.com/office/powerpoint/2010/main" val="11849827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3" name="Rectángulo 2"/>
          <p:cNvSpPr/>
          <p:nvPr/>
        </p:nvSpPr>
        <p:spPr>
          <a:xfrm>
            <a:off x="770399" y="1819689"/>
            <a:ext cx="5219827" cy="400110"/>
          </a:xfrm>
          <a:prstGeom prst="rect">
            <a:avLst/>
          </a:prstGeom>
        </p:spPr>
        <p:txBody>
          <a:bodyPr wrap="none">
            <a:spAutoFit/>
          </a:bodyPr>
          <a:lstStyle/>
          <a:p>
            <a:r>
              <a:rPr lang="es-ES_tradnl" sz="2000" dirty="0">
                <a:hlinkClick r:id="rId3"/>
              </a:rPr>
              <a:t>https://linguakit.com/en/part-of-speech-tagging</a:t>
            </a:r>
            <a:endParaRPr lang="en-US" sz="2000" dirty="0"/>
          </a:p>
        </p:txBody>
      </p:sp>
      <p:pic>
        <p:nvPicPr>
          <p:cNvPr id="4" name="Imagen 3"/>
          <p:cNvPicPr>
            <a:picLocks noChangeAspect="1"/>
          </p:cNvPicPr>
          <p:nvPr/>
        </p:nvPicPr>
        <p:blipFill>
          <a:blip r:embed="rId4"/>
          <a:stretch>
            <a:fillRect/>
          </a:stretch>
        </p:blipFill>
        <p:spPr>
          <a:xfrm>
            <a:off x="1122947" y="2477519"/>
            <a:ext cx="5604376" cy="3733695"/>
          </a:xfrm>
          <a:prstGeom prst="rect">
            <a:avLst/>
          </a:prstGeom>
        </p:spPr>
      </p:pic>
    </p:spTree>
    <p:extLst>
      <p:ext uri="{BB962C8B-B14F-4D97-AF65-F5344CB8AC3E}">
        <p14:creationId xmlns:p14="http://schemas.microsoft.com/office/powerpoint/2010/main" val="9856798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6" name="Título 1"/>
          <p:cNvSpPr txBox="1">
            <a:spLocks/>
          </p:cNvSpPr>
          <p:nvPr/>
        </p:nvSpPr>
        <p:spPr>
          <a:xfrm>
            <a:off x="770400" y="438896"/>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smtClean="0"/>
              <a:t>Análisis de entidades en Twitter</a:t>
            </a:r>
            <a:endParaRPr lang="en-US" dirty="0"/>
          </a:p>
        </p:txBody>
      </p:sp>
      <p:pic>
        <p:nvPicPr>
          <p:cNvPr id="3" name="Imagen 2"/>
          <p:cNvPicPr>
            <a:picLocks noChangeAspect="1"/>
          </p:cNvPicPr>
          <p:nvPr/>
        </p:nvPicPr>
        <p:blipFill>
          <a:blip r:embed="rId3"/>
          <a:stretch>
            <a:fillRect/>
          </a:stretch>
        </p:blipFill>
        <p:spPr>
          <a:xfrm>
            <a:off x="418261" y="1652337"/>
            <a:ext cx="5982539" cy="2837922"/>
          </a:xfrm>
          <a:prstGeom prst="rect">
            <a:avLst/>
          </a:prstGeom>
        </p:spPr>
      </p:pic>
      <p:pic>
        <p:nvPicPr>
          <p:cNvPr id="8" name="Imagen 7"/>
          <p:cNvPicPr>
            <a:picLocks noChangeAspect="1"/>
          </p:cNvPicPr>
          <p:nvPr/>
        </p:nvPicPr>
        <p:blipFill>
          <a:blip r:embed="rId4"/>
          <a:stretch>
            <a:fillRect/>
          </a:stretch>
        </p:blipFill>
        <p:spPr>
          <a:xfrm>
            <a:off x="5193143" y="3031958"/>
            <a:ext cx="6833988" cy="3436976"/>
          </a:xfrm>
          <a:prstGeom prst="rect">
            <a:avLst/>
          </a:prstGeom>
        </p:spPr>
      </p:pic>
    </p:spTree>
    <p:extLst>
      <p:ext uri="{BB962C8B-B14F-4D97-AF65-F5344CB8AC3E}">
        <p14:creationId xmlns:p14="http://schemas.microsoft.com/office/powerpoint/2010/main" val="179233407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6" name="Título 1"/>
          <p:cNvSpPr txBox="1">
            <a:spLocks/>
          </p:cNvSpPr>
          <p:nvPr/>
        </p:nvSpPr>
        <p:spPr>
          <a:xfrm>
            <a:off x="770400" y="438896"/>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a:t>Análisis de entidades en Twitter</a:t>
            </a:r>
            <a:endParaRPr lang="en-US" dirty="0"/>
          </a:p>
        </p:txBody>
      </p:sp>
      <p:sp>
        <p:nvSpPr>
          <p:cNvPr id="7" name="CuadroTexto 6"/>
          <p:cNvSpPr txBox="1"/>
          <p:nvPr/>
        </p:nvSpPr>
        <p:spPr>
          <a:xfrm>
            <a:off x="770400" y="1670570"/>
            <a:ext cx="4853252" cy="1200329"/>
          </a:xfrm>
          <a:prstGeom prst="rect">
            <a:avLst/>
          </a:prstGeom>
          <a:noFill/>
        </p:spPr>
        <p:txBody>
          <a:bodyPr wrap="none" rtlCol="0">
            <a:spAutoFit/>
          </a:bodyPr>
          <a:lstStyle/>
          <a:p>
            <a:r>
              <a:rPr lang="es-ES_tradnl" dirty="0">
                <a:hlinkClick r:id="rId3"/>
              </a:rPr>
              <a:t>https://www.social-searcher.com/social-mention/</a:t>
            </a:r>
            <a:endParaRPr lang="es-ES_tradnl" dirty="0" smtClean="0">
              <a:hlinkClick r:id=""/>
            </a:endParaRPr>
          </a:p>
          <a:p>
            <a:endParaRPr lang="es-ES_tradnl" dirty="0" smtClean="0">
              <a:hlinkClick r:id=""/>
            </a:endParaRPr>
          </a:p>
          <a:p>
            <a:endParaRPr lang="es-ES_tradnl" dirty="0">
              <a:hlinkClick r:id="rId4"/>
            </a:endParaRPr>
          </a:p>
          <a:p>
            <a:endParaRPr lang="es-ES_tradnl" dirty="0" smtClean="0">
              <a:hlinkClick r:id=""/>
            </a:endParaRPr>
          </a:p>
        </p:txBody>
      </p:sp>
      <p:pic>
        <p:nvPicPr>
          <p:cNvPr id="9" name="Imagen 8"/>
          <p:cNvPicPr>
            <a:picLocks noChangeAspect="1"/>
          </p:cNvPicPr>
          <p:nvPr/>
        </p:nvPicPr>
        <p:blipFill>
          <a:blip r:embed="rId5"/>
          <a:stretch>
            <a:fillRect/>
          </a:stretch>
        </p:blipFill>
        <p:spPr>
          <a:xfrm>
            <a:off x="2635536" y="2365915"/>
            <a:ext cx="6929327" cy="3090572"/>
          </a:xfrm>
          <a:prstGeom prst="rect">
            <a:avLst/>
          </a:prstGeom>
        </p:spPr>
      </p:pic>
    </p:spTree>
    <p:extLst>
      <p:ext uri="{BB962C8B-B14F-4D97-AF65-F5344CB8AC3E}">
        <p14:creationId xmlns:p14="http://schemas.microsoft.com/office/powerpoint/2010/main" val="16237623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Trabajo Individual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5</a:t>
            </a:fld>
            <a:endParaRPr lang="en-US" sz="1600" dirty="0"/>
          </a:p>
        </p:txBody>
      </p:sp>
      <p:sp>
        <p:nvSpPr>
          <p:cNvPr id="6" name="Rectángulo 5"/>
          <p:cNvSpPr/>
          <p:nvPr/>
        </p:nvSpPr>
        <p:spPr>
          <a:xfrm>
            <a:off x="1097280" y="2202043"/>
            <a:ext cx="10352598" cy="2677656"/>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s-ES_tradnl" sz="2800" dirty="0" smtClean="0"/>
              <a:t>En el contexto de su l</a:t>
            </a:r>
            <a:r>
              <a:rPr lang="es-ES" sz="2800" dirty="0" err="1" smtClean="0"/>
              <a:t>ínea</a:t>
            </a:r>
            <a:r>
              <a:rPr lang="es-ES" sz="2800" dirty="0" smtClean="0"/>
              <a:t> de investigación, con datos relevantes a sus proyectos en marcha, aplique dos tipos de estrategias/herramientas de análisis y presente los resultados (exploratorios) y conclusiones correspondientes.</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endParaRPr lang="es-ES" sz="2800" dirty="0"/>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s-ES" sz="2800" dirty="0" smtClean="0"/>
              <a:t>Fecha de envío: 6 de octubre de 2019</a:t>
            </a:r>
            <a:endParaRPr lang="es-ES_tradnl" sz="2800" dirty="0"/>
          </a:p>
        </p:txBody>
      </p:sp>
    </p:spTree>
    <p:extLst>
      <p:ext uri="{BB962C8B-B14F-4D97-AF65-F5344CB8AC3E}">
        <p14:creationId xmlns:p14="http://schemas.microsoft.com/office/powerpoint/2010/main" val="7011976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50</a:t>
            </a:fld>
            <a:endParaRPr lang="en-US" sz="1600" dirty="0"/>
          </a:p>
        </p:txBody>
      </p:sp>
      <p:sp>
        <p:nvSpPr>
          <p:cNvPr id="3" name="CuadroTexto 2">
            <a:extLst>
              <a:ext uri="{FF2B5EF4-FFF2-40B4-BE49-F238E27FC236}">
                <a16:creationId xmlns:a16="http://schemas.microsoft.com/office/drawing/2014/main" xmlns="" id="{FD840C65-6F9A-4136-B663-2460A9D1A10F}"/>
              </a:ext>
            </a:extLst>
          </p:cNvPr>
          <p:cNvSpPr txBox="1"/>
          <p:nvPr/>
        </p:nvSpPr>
        <p:spPr>
          <a:xfrm>
            <a:off x="7068941" y="4532244"/>
            <a:ext cx="4242187" cy="923330"/>
          </a:xfrm>
          <a:prstGeom prst="rect">
            <a:avLst/>
          </a:prstGeom>
          <a:noFill/>
        </p:spPr>
        <p:txBody>
          <a:bodyPr wrap="none" rtlCol="0">
            <a:spAutoFit/>
          </a:bodyPr>
          <a:lstStyle/>
          <a:p>
            <a:r>
              <a:rPr lang="fr-BE" sz="5400" b="1" dirty="0">
                <a:solidFill>
                  <a:schemeClr val="accent1">
                    <a:lumMod val="50000"/>
                  </a:schemeClr>
                </a:solidFill>
              </a:rPr>
              <a:t>THANK YOU!</a:t>
            </a:r>
            <a:endParaRPr lang="es-ES" sz="5400" b="1" dirty="0">
              <a:solidFill>
                <a:schemeClr val="accent1">
                  <a:lumMod val="50000"/>
                </a:schemeClr>
              </a:solidFill>
            </a:endParaRPr>
          </a:p>
        </p:txBody>
      </p:sp>
      <p:sp>
        <p:nvSpPr>
          <p:cNvPr id="4" name="CuadroTexto 3"/>
          <p:cNvSpPr txBox="1"/>
          <p:nvPr/>
        </p:nvSpPr>
        <p:spPr>
          <a:xfrm>
            <a:off x="1642533" y="1253067"/>
            <a:ext cx="4220001" cy="1384995"/>
          </a:xfrm>
          <a:prstGeom prst="rect">
            <a:avLst/>
          </a:prstGeom>
          <a:noFill/>
        </p:spPr>
        <p:txBody>
          <a:bodyPr wrap="none" rtlCol="0">
            <a:spAutoFit/>
          </a:bodyPr>
          <a:lstStyle/>
          <a:p>
            <a:r>
              <a:rPr lang="en-US" sz="2800" dirty="0"/>
              <a:t>https://</a:t>
            </a:r>
            <a:r>
              <a:rPr lang="en-US" sz="2800" dirty="0" err="1" smtClean="0"/>
              <a:t>github.com</a:t>
            </a:r>
            <a:r>
              <a:rPr lang="en-US" sz="2800" dirty="0" smtClean="0"/>
              <a:t>/lore10</a:t>
            </a:r>
          </a:p>
          <a:p>
            <a:endParaRPr lang="en-US" sz="2800" dirty="0"/>
          </a:p>
          <a:p>
            <a:r>
              <a:rPr lang="en-US" sz="2800" dirty="0" err="1" smtClean="0"/>
              <a:t>lorena.recalde@epn.edu.ec</a:t>
            </a:r>
            <a:endParaRPr lang="en-US" sz="2800" dirty="0"/>
          </a:p>
        </p:txBody>
      </p:sp>
    </p:spTree>
    <p:extLst>
      <p:ext uri="{BB962C8B-B14F-4D97-AF65-F5344CB8AC3E}">
        <p14:creationId xmlns:p14="http://schemas.microsoft.com/office/powerpoint/2010/main" val="655161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smtClean="0"/>
              <a:t>Para </a:t>
            </a:r>
            <a:r>
              <a:rPr lang="en-US" sz="2400" dirty="0" err="1" smtClean="0"/>
              <a:t>consultas</a:t>
            </a:r>
            <a:r>
              <a:rPr lang="en-US" sz="2400" dirty="0" smtClean="0"/>
              <a:t>: v</a:t>
            </a:r>
            <a:r>
              <a:rPr lang="es-ES" sz="2400" dirty="0" err="1" smtClean="0"/>
              <a:t>ía</a:t>
            </a:r>
            <a:r>
              <a:rPr lang="es-ES" sz="2400" dirty="0" smtClean="0"/>
              <a:t> correo electrónico</a:t>
            </a:r>
            <a:endParaRPr lang="en-US" sz="2400" dirty="0" smtClean="0"/>
          </a:p>
          <a:p>
            <a:r>
              <a:rPr lang="en-US" sz="2400" dirty="0" err="1" smtClean="0"/>
              <a:t>Ingl</a:t>
            </a:r>
            <a:r>
              <a:rPr lang="es-ES" sz="2400" dirty="0" err="1" smtClean="0"/>
              <a:t>és</a:t>
            </a:r>
            <a:r>
              <a:rPr lang="es-ES" sz="2400" dirty="0" smtClean="0"/>
              <a:t>?</a:t>
            </a:r>
          </a:p>
          <a:p>
            <a:r>
              <a:rPr lang="es-ES" sz="2400" dirty="0" smtClean="0"/>
              <a:t>Short </a:t>
            </a:r>
            <a:r>
              <a:rPr lang="es-ES" sz="2400" dirty="0" err="1" smtClean="0"/>
              <a:t>Breaks</a:t>
            </a:r>
            <a:r>
              <a:rPr lang="es-ES" sz="2400" dirty="0" smtClean="0"/>
              <a:t>: 15 minutos</a:t>
            </a:r>
          </a:p>
          <a:p>
            <a:endParaRPr lang="es-ES" sz="2400" dirty="0" smtClean="0">
              <a:solidFill>
                <a:schemeClr val="tx1"/>
              </a:solidFill>
            </a:endParaRPr>
          </a:p>
          <a:p>
            <a:r>
              <a:rPr lang="es-ES" sz="2400" dirty="0" smtClean="0">
                <a:solidFill>
                  <a:schemeClr val="tx1"/>
                </a:solidFill>
              </a:rPr>
              <a:t>https</a:t>
            </a:r>
            <a:r>
              <a:rPr lang="es-ES" sz="2400" dirty="0">
                <a:solidFill>
                  <a:schemeClr val="tx1"/>
                </a:solidFill>
              </a:rPr>
              <a:t>://</a:t>
            </a:r>
            <a:r>
              <a:rPr lang="es-ES" sz="2400" dirty="0" err="1" smtClean="0">
                <a:solidFill>
                  <a:schemeClr val="tx1"/>
                </a:solidFill>
              </a:rPr>
              <a:t>github.com</a:t>
            </a:r>
            <a:r>
              <a:rPr lang="es-ES" sz="2400" dirty="0" smtClean="0">
                <a:solidFill>
                  <a:schemeClr val="tx1"/>
                </a:solidFill>
              </a:rPr>
              <a:t>/lore10/cursoUCG2019</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a:t>
            </a:fld>
            <a:endParaRPr lang="en-US" sz="1600"/>
          </a:p>
        </p:txBody>
      </p:sp>
    </p:spTree>
    <p:extLst>
      <p:ext uri="{BB962C8B-B14F-4D97-AF65-F5344CB8AC3E}">
        <p14:creationId xmlns:p14="http://schemas.microsoft.com/office/powerpoint/2010/main" val="1729160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621708" y="680148"/>
            <a:ext cx="9973202"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Bibliograf</a:t>
            </a:r>
            <a:r>
              <a:rPr lang="es-ES" sz="4400" dirty="0" err="1"/>
              <a:t>ía</a:t>
            </a:r>
            <a:endParaRPr lang="en-US" sz="4200" dirty="0"/>
          </a:p>
        </p:txBody>
      </p:sp>
      <p:sp>
        <p:nvSpPr>
          <p:cNvPr id="5" name="Marcador de contenido 2"/>
          <p:cNvSpPr txBox="1">
            <a:spLocks/>
          </p:cNvSpPr>
          <p:nvPr/>
        </p:nvSpPr>
        <p:spPr>
          <a:xfrm>
            <a:off x="770400" y="1880557"/>
            <a:ext cx="10385280" cy="382925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buFont typeface="Wingdings" charset="2"/>
              <a:buChar char="Ø"/>
            </a:pPr>
            <a:r>
              <a:rPr lang="es-CL" sz="2400" dirty="0" smtClean="0"/>
              <a:t>Ian </a:t>
            </a:r>
            <a:r>
              <a:rPr lang="es-CL" sz="2400" dirty="0"/>
              <a:t>H. Witten, Eibe Frank, Mark A. Hall, Christopher J. </a:t>
            </a:r>
            <a:r>
              <a:rPr lang="es-CL" sz="2400" dirty="0" smtClean="0"/>
              <a:t>Pal. Data Mining: Practical </a:t>
            </a:r>
            <a:r>
              <a:rPr lang="es-CL" sz="2400" dirty="0"/>
              <a:t>Machine Learning Tools and </a:t>
            </a:r>
            <a:r>
              <a:rPr lang="es-CL" sz="2400" dirty="0" smtClean="0"/>
              <a:t>Techniques. Morgan </a:t>
            </a:r>
            <a:r>
              <a:rPr lang="es-CL" sz="2400" dirty="0"/>
              <a:t>Kaufmann </a:t>
            </a:r>
            <a:r>
              <a:rPr lang="es-CL" sz="2400" dirty="0" smtClean="0"/>
              <a:t>Publisher. Fourth Edition.</a:t>
            </a:r>
          </a:p>
          <a:p>
            <a:pPr>
              <a:spcAft>
                <a:spcPts val="0"/>
              </a:spcAft>
              <a:buFont typeface="Wingdings" charset="2"/>
              <a:buChar char="Ø"/>
            </a:pPr>
            <a:r>
              <a:rPr lang="es-CL" sz="2400" dirty="0"/>
              <a:t>Matthew A. Russell, Mikhail </a:t>
            </a:r>
            <a:r>
              <a:rPr lang="es-CL" sz="2400" dirty="0" smtClean="0"/>
              <a:t>Klassen. </a:t>
            </a:r>
            <a:r>
              <a:rPr lang="es-CL" sz="2400" dirty="0"/>
              <a:t>Mining the Social </a:t>
            </a:r>
            <a:r>
              <a:rPr lang="es-CL" sz="2400" dirty="0" smtClean="0"/>
              <a:t>Web: </a:t>
            </a:r>
            <a:r>
              <a:rPr lang="es-CL" sz="2400" dirty="0"/>
              <a:t>Data Mining Facebook Twitter LinkedIn </a:t>
            </a:r>
            <a:r>
              <a:rPr lang="es-CL" sz="2400" dirty="0" smtClean="0"/>
              <a:t>Instagram. O’Reilly </a:t>
            </a:r>
            <a:r>
              <a:rPr lang="es-CL" sz="2400" dirty="0"/>
              <a:t>Media (2019</a:t>
            </a:r>
            <a:r>
              <a:rPr lang="es-CL" sz="2400" dirty="0" smtClean="0"/>
              <a:t>).</a:t>
            </a:r>
          </a:p>
          <a:p>
            <a:pPr>
              <a:spcAft>
                <a:spcPts val="0"/>
              </a:spcAft>
              <a:buFont typeface="Wingdings" charset="2"/>
              <a:buChar char="Ø"/>
            </a:pPr>
            <a:r>
              <a:rPr lang="en-US" sz="2400" dirty="0"/>
              <a:t>Mark </a:t>
            </a:r>
            <a:r>
              <a:rPr lang="en-US" sz="2400" dirty="0" smtClean="0"/>
              <a:t>Lutz. </a:t>
            </a:r>
            <a:r>
              <a:rPr lang="es-CL" sz="2400" dirty="0" smtClean="0"/>
              <a:t>Learning </a:t>
            </a:r>
            <a:r>
              <a:rPr lang="es-CL" sz="2400" dirty="0"/>
              <a:t>Python, 5th </a:t>
            </a:r>
            <a:r>
              <a:rPr lang="es-CL" sz="2400" dirty="0" smtClean="0"/>
              <a:t>Edition. </a:t>
            </a:r>
            <a:r>
              <a:rPr lang="es-CL" sz="2400" dirty="0"/>
              <a:t>O’Reilly Media</a:t>
            </a:r>
            <a:r>
              <a:rPr lang="es-CL" sz="2400" dirty="0" smtClean="0"/>
              <a:t> (2013).</a:t>
            </a:r>
          </a:p>
          <a:p>
            <a:pPr>
              <a:spcAft>
                <a:spcPts val="0"/>
              </a:spcAft>
              <a:buFont typeface="Wingdings" charset="2"/>
              <a:buChar char="Ø"/>
            </a:pPr>
            <a:r>
              <a:rPr lang="en-US" sz="2400" dirty="0" smtClean="0"/>
              <a:t>Joel </a:t>
            </a:r>
            <a:r>
              <a:rPr lang="en-US" sz="2400" dirty="0" err="1" smtClean="0"/>
              <a:t>Grus</a:t>
            </a:r>
            <a:r>
              <a:rPr lang="en-US" sz="2400" dirty="0" smtClean="0"/>
              <a:t>. Data </a:t>
            </a:r>
            <a:r>
              <a:rPr lang="en-US" sz="2400" dirty="0"/>
              <a:t>Science from </a:t>
            </a:r>
            <a:r>
              <a:rPr lang="en-US" sz="2400" dirty="0" smtClean="0"/>
              <a:t>Scratch. O’Reilly Media (2015).</a:t>
            </a:r>
            <a:endParaRPr lang="en-US" sz="2400" dirty="0"/>
          </a:p>
        </p:txBody>
      </p:sp>
    </p:spTree>
    <p:extLst>
      <p:ext uri="{BB962C8B-B14F-4D97-AF65-F5344CB8AC3E}">
        <p14:creationId xmlns:p14="http://schemas.microsoft.com/office/powerpoint/2010/main" val="20768266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492536" y="210969"/>
            <a:ext cx="7605505" cy="77658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Un poco sobre mi </a:t>
            </a:r>
            <a:r>
              <a:rPr lang="es-ES" sz="4000" dirty="0" err="1"/>
              <a:t>background</a:t>
            </a:r>
            <a:endParaRPr lang="en-US" sz="4000" dirty="0"/>
          </a:p>
        </p:txBody>
      </p:sp>
      <p:pic>
        <p:nvPicPr>
          <p:cNvPr id="6" name="Imagen 5"/>
          <p:cNvPicPr>
            <a:picLocks noChangeAspect="1"/>
          </p:cNvPicPr>
          <p:nvPr/>
        </p:nvPicPr>
        <p:blipFill>
          <a:blip r:embed="rId3"/>
          <a:stretch>
            <a:fillRect/>
          </a:stretch>
        </p:blipFill>
        <p:spPr>
          <a:xfrm>
            <a:off x="4102359" y="1170432"/>
            <a:ext cx="3995682" cy="2738374"/>
          </a:xfrm>
          <a:prstGeom prst="rect">
            <a:avLst/>
          </a:prstGeom>
        </p:spPr>
      </p:pic>
      <p:pic>
        <p:nvPicPr>
          <p:cNvPr id="3" name="Imagen 2"/>
          <p:cNvPicPr>
            <a:picLocks noChangeAspect="1"/>
          </p:cNvPicPr>
          <p:nvPr/>
        </p:nvPicPr>
        <p:blipFill>
          <a:blip r:embed="rId4"/>
          <a:stretch>
            <a:fillRect/>
          </a:stretch>
        </p:blipFill>
        <p:spPr>
          <a:xfrm>
            <a:off x="7819272" y="3707924"/>
            <a:ext cx="3318120" cy="2815874"/>
          </a:xfrm>
          <a:prstGeom prst="rect">
            <a:avLst/>
          </a:prstGeom>
        </p:spPr>
      </p:pic>
      <p:pic>
        <p:nvPicPr>
          <p:cNvPr id="4" name="Imagen 3"/>
          <p:cNvPicPr>
            <a:picLocks noChangeAspect="1"/>
          </p:cNvPicPr>
          <p:nvPr/>
        </p:nvPicPr>
        <p:blipFill>
          <a:blip r:embed="rId5"/>
          <a:stretch>
            <a:fillRect/>
          </a:stretch>
        </p:blipFill>
        <p:spPr>
          <a:xfrm>
            <a:off x="492536" y="3653060"/>
            <a:ext cx="4122928" cy="2888762"/>
          </a:xfrm>
          <a:prstGeom prst="rect">
            <a:avLst/>
          </a:prstGeom>
        </p:spPr>
      </p:pic>
      <p:cxnSp>
        <p:nvCxnSpPr>
          <p:cNvPr id="9" name="Conector angular 8"/>
          <p:cNvCxnSpPr>
            <a:stCxn id="6" idx="1"/>
            <a:endCxn id="4" idx="0"/>
          </p:cNvCxnSpPr>
          <p:nvPr/>
        </p:nvCxnSpPr>
        <p:spPr>
          <a:xfrm rot="10800000" flipV="1">
            <a:off x="2554001" y="2539618"/>
            <a:ext cx="1548359" cy="111344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p:cNvCxnSpPr>
            <a:stCxn id="4" idx="3"/>
          </p:cNvCxnSpPr>
          <p:nvPr/>
        </p:nvCxnSpPr>
        <p:spPr>
          <a:xfrm>
            <a:off x="4615464" y="5097441"/>
            <a:ext cx="3112368" cy="492277"/>
          </a:xfrm>
          <a:prstGeom prst="bentConnector3">
            <a:avLst>
              <a:gd name="adj1" fmla="val 5000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3" idx="0"/>
            <a:endCxn id="6" idx="3"/>
          </p:cNvCxnSpPr>
          <p:nvPr/>
        </p:nvCxnSpPr>
        <p:spPr>
          <a:xfrm rot="16200000" flipV="1">
            <a:off x="8204035" y="2433626"/>
            <a:ext cx="1168305" cy="138029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296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9</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087670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40096</TotalTime>
  <Words>3311</Words>
  <Application>Microsoft Macintosh PowerPoint</Application>
  <PresentationFormat>Panorámica</PresentationFormat>
  <Paragraphs>328</Paragraphs>
  <Slides>50</Slides>
  <Notes>44</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50</vt:i4>
      </vt:variant>
    </vt:vector>
  </HeadingPairs>
  <TitlesOfParts>
    <vt:vector size="58" baseType="lpstr">
      <vt:lpstr>Arial Narrow</vt:lpstr>
      <vt:lpstr>Calibri</vt:lpstr>
      <vt:lpstr>Calibri Light</vt:lpstr>
      <vt:lpstr>Mangal</vt:lpstr>
      <vt:lpstr>Times New Roman</vt:lpstr>
      <vt:lpstr>Wingdings</vt:lpstr>
      <vt:lpstr>Arial</vt:lpstr>
      <vt:lpstr>Retrospección</vt:lpstr>
      <vt:lpstr>Universidad Casa Grande Talleres para Docentes </vt:lpstr>
      <vt:lpstr>Presentación de PowerPoint</vt:lpstr>
      <vt:lpstr>Presentación de PowerPoint</vt:lpstr>
      <vt:lpstr>Presentación de PowerPoint</vt:lpstr>
      <vt:lpstr>Trabajo Individual</vt:lpstr>
      <vt:lpstr>Indicaciones Generales</vt:lpstr>
      <vt:lpstr>Presentación de PowerPoint</vt:lpstr>
      <vt:lpstr>Presentación de PowerPoint</vt:lpstr>
      <vt:lpstr>Un poco sobre mi background</vt:lpstr>
      <vt:lpstr>Presentación de PowerPoint</vt:lpstr>
      <vt:lpstr>Presentación de PowerPoint</vt:lpstr>
      <vt:lpstr>TEMA 1  Introducción a conceptos relativos a la Ciencia de Datos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Qué es la minería de datos?</vt:lpstr>
      <vt:lpstr>Presentación de PowerPoint</vt:lpstr>
      <vt:lpstr>Minería en la Web Social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TEMA 2  Herramientas que se usan en Data Análisis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482</cp:revision>
  <dcterms:created xsi:type="dcterms:W3CDTF">2018-09-05T16:34:01Z</dcterms:created>
  <dcterms:modified xsi:type="dcterms:W3CDTF">2019-09-18T19:18:26Z</dcterms:modified>
</cp:coreProperties>
</file>